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5AECF-0F7A-4994-970A-3B6612C856FA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CCA66-CF2E-4A20-96F6-BD00B4342B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74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paper.cn/newsDetail_forward_14016250?commTag=true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1956年，全国掀起防治血吸虫病的高潮，她对有效药物半边莲进行了生药学研究；后来，又完成了品种比较复杂的中药银柴胡的生药学研究。这两项成果被相继收入《中药志》。</a:t>
            </a:r>
          </a:p>
          <a:p>
            <a:r>
              <a:rPr lang="zh-C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1959~1962年，参加卫生部全国第三期西医离职学习中医班，系统地学习了中医药知识，深入药材公司，向老药工学习中药鉴别及炮制技术，并参加北京市的炮制经验总结，从而对药材的真伪、道地质量以及炮制技术有了进一步的感性认识。后屠呦呦参加了卫生部下达的中药炮制研究工作，是《中药炮炙经验集成》一书的主要编著者之一。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dirty="0">
                <a:hlinkClick r:id="rId3"/>
              </a:rPr>
              <a:t>【科技人科技事】首位获得诺贝尔科学类奖项的中国本土科学家屠呦呦_澎湃号·政务_澎湃新闻-The Paper</a:t>
            </a:r>
            <a:endParaRPr lang="zh-CN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CCA66-CF2E-4A20-96F6-BD00B4342B9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53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70F97C-FFC8-77D5-BE35-128B81059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9225B83-B978-A7D4-3172-E84F85267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633D9E-A001-E6F3-B126-76D27C31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CC1F8A-C704-35A7-1415-3524862F3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291B52-724F-ED8E-39E4-81D727327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67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42557-6C90-1829-C627-3F03E1B6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D522A4-414B-FEC9-908F-350B0EC54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0FD4E0-6D7B-F212-D4C7-5438C250A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2541FA-2864-44D9-5711-7B9B5C5DE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3B245E-823C-2BF1-FD37-2AE2B774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71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8768D-2941-DD21-10EE-1F48284C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439FC6-8FC6-C1D2-F38C-A47CE43D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4D1830-59B7-E3F2-457B-8E8F89C14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508695-C0B2-31E2-8491-F958DC6D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3B0140-F4CF-B814-988D-DB5557E23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16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7706E-2286-F886-08C7-1913280E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D5485B-EFA4-C161-3396-33F30C811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6D1722-FF0C-ED04-CC5A-4C317195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8A3D770-FF5D-F454-7107-3BF898AB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AE335-CF85-876F-9672-32C2FFE13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09A73C2-609C-CAEF-2754-2848FCC5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40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4E9227-18A2-AEDD-B698-66A8B852E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7F5C50-BA27-D21F-1B5D-FFC05AC2A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3B83C40-F1F6-7EF0-19C4-E919600D6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B6A085B-1858-21D3-F39D-D5B3336DD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0EDE3A-6E43-B257-1C7D-233B10D12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72C2D98-1051-B3B3-864C-15FDE40D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246821-EF19-88F1-5731-2FA807DB0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A209619-644B-E098-6E2C-2EF68D89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49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DDE1CD-2AC4-CC92-96A0-5BE29DEEC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7F3B8D-036C-9A39-307D-4996EDC74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8329A4-D96E-F5F1-0053-0E9CD14F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7E7DD14-4AC8-C8C7-BB6B-7A883B8C6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21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427A925-5DE3-E575-7986-5A09C5E0E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62A0D99-56B3-FF51-59E2-0F920A08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ECFFF8-303B-E423-DDB4-4BFA91D7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98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34D329-DABF-2D27-7D3E-E6B5239D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2D6B6F-EC8C-402D-E7E3-A201C6EC1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03B02F-FC8C-1AC1-7A65-8CE096E64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EB8CA5-B9D1-9A3A-51DF-EFE257DF9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5475EC7-D93A-761F-816C-30DA8A46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92BA40-C53C-24C3-0A31-034A3CC13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4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80AE8D-685B-6B2E-90B4-E056744D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A9B790-9622-E8AE-1893-7E5F4AF7B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C425AB-B46F-B458-B608-B7A548941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4DD899-DE8D-658F-1B4A-FA65821D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0A7AF9-C3A5-C4B0-CE81-F15C70614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B20AA7-F8CA-DD0C-BB0C-55DD4BF0C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08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9DCF2-A9E2-793D-785F-141E2583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8B6459E-B2C0-4DDD-3026-5CE26BCDF3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0F599E-9D75-30A7-C0D9-6B3129428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865405-AD2E-CADD-D0EF-173A1C0D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05448E-00CF-9689-C596-2CC58CFF5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57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FDC97A9-2525-A5A2-F8EA-44C8E8AA1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624045-2655-26EC-90B5-5CFA33FFF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AA2FDC-3C7A-4551-BF8D-29F6C5D43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7D8804-28BF-53CE-62AC-9DBB546E2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274F70-047E-DFE1-2970-03BF2E422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65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B583C4B-FB6B-93DF-54C2-F36CBD2B5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7270D18-C241-FC9C-7971-48542B613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C3CCC5F-39D0-0AB8-3081-DDDD3802C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93210-36EC-4C48-9B2A-C1BF286342F7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7B2901-40E2-1F18-E999-FF5AA02F6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511FC1-C809-DF4E-494D-8D1C6A932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9CFA2-0C19-47A4-B966-9B727AEDA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03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1D3BDD2-B607-D0EA-3E8C-3C1E94368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121" y="1842799"/>
            <a:ext cx="5168452" cy="29721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44EB6D2-FA52-D27F-C323-7FDE87B66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03" y="1174445"/>
            <a:ext cx="6096000" cy="406717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C37DB12-A191-D754-44A0-D0346F9F9A25}"/>
              </a:ext>
            </a:extLst>
          </p:cNvPr>
          <p:cNvSpPr txBox="1"/>
          <p:nvPr/>
        </p:nvSpPr>
        <p:spPr>
          <a:xfrm>
            <a:off x="1618845" y="5575007"/>
            <a:ext cx="9066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</a:rPr>
              <a:t>“青蒿素是人类征服疟疾进程中的一小步，是中国传统医药献给世界的一份礼物。”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5D5B3D-C6AF-0091-3B91-105AE17E2EED}"/>
              </a:ext>
            </a:extLst>
          </p:cNvPr>
          <p:cNvSpPr txBox="1"/>
          <p:nvPr/>
        </p:nvSpPr>
        <p:spPr>
          <a:xfrm flipH="1">
            <a:off x="9613269" y="5944339"/>
            <a:ext cx="2143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-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屠呦呦</a:t>
            </a:r>
          </a:p>
        </p:txBody>
      </p:sp>
    </p:spTree>
    <p:extLst>
      <p:ext uri="{BB962C8B-B14F-4D97-AF65-F5344CB8AC3E}">
        <p14:creationId xmlns:p14="http://schemas.microsoft.com/office/powerpoint/2010/main" val="99694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D486D60-C48B-663B-96DB-D80C81263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27" y="282572"/>
            <a:ext cx="4261503" cy="557273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6E96596-8414-2536-7EDA-02F1E8543DF4}"/>
              </a:ext>
            </a:extLst>
          </p:cNvPr>
          <p:cNvSpPr txBox="1"/>
          <p:nvPr/>
        </p:nvSpPr>
        <p:spPr>
          <a:xfrm>
            <a:off x="1788257" y="5916217"/>
            <a:ext cx="6096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屠呦呦和母亲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FA15E7-FB62-8166-7969-AD68CCFE1869}"/>
              </a:ext>
            </a:extLst>
          </p:cNvPr>
          <p:cNvSpPr txBox="1"/>
          <p:nvPr/>
        </p:nvSpPr>
        <p:spPr>
          <a:xfrm>
            <a:off x="5519827" y="433951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“呦呦鹿鸣，食野之蒿”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0F7369-59BF-FBC4-48A4-014250045F70}"/>
              </a:ext>
            </a:extLst>
          </p:cNvPr>
          <p:cNvSpPr txBox="1"/>
          <p:nvPr/>
        </p:nvSpPr>
        <p:spPr>
          <a:xfrm>
            <a:off x="7559418" y="77186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</a:t>
            </a:r>
            <a:r>
              <a:rPr lang="zh-CN" altLang="en-US" dirty="0"/>
              <a:t>屠呦呦名字由来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FD02E16-4DC7-E01E-48DC-A24D393FD48E}"/>
              </a:ext>
            </a:extLst>
          </p:cNvPr>
          <p:cNvSpPr txBox="1"/>
          <p:nvPr/>
        </p:nvSpPr>
        <p:spPr>
          <a:xfrm>
            <a:off x="5519827" y="1569514"/>
            <a:ext cx="6096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凡人性情刚愎，礼貌粗疏，皆因不读书之故。吾族城郊各有校学，为父兄者当令其子弟及时入学，上之足以讲求礼义，次之亦得稍通文墨。如有聪颖子弟，渴望造就。而贫不能读书者，首得向公众设法助以修脯，使得学成用世”。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006AE9B-30A3-FF45-6B46-D2722C55DC9F}"/>
              </a:ext>
            </a:extLst>
          </p:cNvPr>
          <p:cNvSpPr txBox="1"/>
          <p:nvPr/>
        </p:nvSpPr>
        <p:spPr>
          <a:xfrm>
            <a:off x="10507080" y="275088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</a:t>
            </a:r>
            <a:r>
              <a:rPr lang="zh-CN" altLang="en-US" dirty="0"/>
              <a:t>父亲家训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F3046A4-BEB9-1AAF-5332-D509951A814A}"/>
              </a:ext>
            </a:extLst>
          </p:cNvPr>
          <p:cNvSpPr txBox="1"/>
          <p:nvPr/>
        </p:nvSpPr>
        <p:spPr>
          <a:xfrm>
            <a:off x="5519827" y="3290500"/>
            <a:ext cx="6282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若要他人在我面前不说假话，必要自己从不向人说假话，则别人方肯向我说真话也……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E73E55-C95B-3D99-DA6D-9030E8F6C9C0}"/>
              </a:ext>
            </a:extLst>
          </p:cNvPr>
          <p:cNvSpPr txBox="1"/>
          <p:nvPr/>
        </p:nvSpPr>
        <p:spPr>
          <a:xfrm>
            <a:off x="10507080" y="3752165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</a:t>
            </a:r>
            <a:r>
              <a:rPr lang="zh-CN" altLang="en-US" dirty="0"/>
              <a:t>母亲家训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38F45CB-019B-DCAC-6D39-38C2D2596094}"/>
              </a:ext>
            </a:extLst>
          </p:cNvPr>
          <p:cNvSpPr txBox="1"/>
          <p:nvPr/>
        </p:nvSpPr>
        <p:spPr>
          <a:xfrm>
            <a:off x="5962458" y="4898546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开明重教，踏实做人，诚信为本</a:t>
            </a:r>
          </a:p>
        </p:txBody>
      </p:sp>
    </p:spTree>
    <p:extLst>
      <p:ext uri="{BB962C8B-B14F-4D97-AF65-F5344CB8AC3E}">
        <p14:creationId xmlns:p14="http://schemas.microsoft.com/office/powerpoint/2010/main" val="3105118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E83E024-2216-35EA-D0F5-D3F25B76FB92}"/>
              </a:ext>
            </a:extLst>
          </p:cNvPr>
          <p:cNvSpPr txBox="1"/>
          <p:nvPr/>
        </p:nvSpPr>
        <p:spPr>
          <a:xfrm>
            <a:off x="5320274" y="606812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1951年，屠呦呦考入北京大学，在北京大学医学院药学系学习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56213BC-613D-D6FE-45D3-5947E1AFAA15}"/>
              </a:ext>
            </a:extLst>
          </p:cNvPr>
          <p:cNvSpPr txBox="1"/>
          <p:nvPr/>
        </p:nvSpPr>
        <p:spPr>
          <a:xfrm>
            <a:off x="5320274" y="1411841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1955年，毕业分配在卫生部中医研究院（现中国中医科学院）中药研究所工作。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60FD22-4245-6F3B-1FB8-158530329A95}"/>
              </a:ext>
            </a:extLst>
          </p:cNvPr>
          <p:cNvSpPr txBox="1"/>
          <p:nvPr/>
        </p:nvSpPr>
        <p:spPr>
          <a:xfrm>
            <a:off x="5320274" y="2355369"/>
            <a:ext cx="6096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1963年，屠呦呦与李廷钊走进了婚姻殿堂。两人是宁波效实中学的同学，在李廷钊姐姐的撮合下走到一起。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605E644-1357-2E90-5ED0-CA71CA20E4F5}"/>
              </a:ext>
            </a:extLst>
          </p:cNvPr>
          <p:cNvSpPr txBox="1"/>
          <p:nvPr/>
        </p:nvSpPr>
        <p:spPr>
          <a:xfrm>
            <a:off x="5320274" y="3290500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>
                <a:solidFill>
                  <a:schemeClr val="tx1"/>
                </a:solidFill>
                <a:effectLst/>
                <a:latin typeface="+mn-lt"/>
              </a:rPr>
              <a:t>1969年，中医研究院接受抗疟药研究任务，屠呦呦任科技组组长。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91D50AD-A399-19B6-7B65-9E7B8523C365}"/>
              </a:ext>
            </a:extLst>
          </p:cNvPr>
          <p:cNvSpPr txBox="1"/>
          <p:nvPr/>
        </p:nvSpPr>
        <p:spPr>
          <a:xfrm>
            <a:off x="5320274" y="4168977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1972年，从该有效部分中分离得到抗疟有效单体，命名为“青蒿素”。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7F69797-36C7-010F-0C7A-337CEA2FD641}"/>
              </a:ext>
            </a:extLst>
          </p:cNvPr>
          <p:cNvSpPr txBox="1"/>
          <p:nvPr/>
        </p:nvSpPr>
        <p:spPr>
          <a:xfrm>
            <a:off x="5365710" y="4996890"/>
            <a:ext cx="6096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1973年，为确证青蒿素结构中的羰基，合成了双氢青蒿素。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B42D78-23B5-C97F-F94C-A472BB1E06FA}"/>
              </a:ext>
            </a:extLst>
          </p:cNvPr>
          <p:cNvSpPr txBox="1"/>
          <p:nvPr/>
        </p:nvSpPr>
        <p:spPr>
          <a:xfrm>
            <a:off x="5365710" y="5593970"/>
            <a:ext cx="60969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spc="38" dirty="0">
                <a:solidFill>
                  <a:schemeClr val="tx1"/>
                </a:solidFill>
                <a:effectLst/>
                <a:latin typeface="+mn-lt"/>
              </a:rPr>
              <a:t>1977年3月，以“青蒿素结构研究协作组”名义撰写的论文《一种新型的倍半萜内酯——青蒿素》发表于《科学通报》（1977年第3期）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6FF77B0-2648-7D91-3EB2-00B243EDD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65" y="1540062"/>
            <a:ext cx="4600609" cy="373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65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521C75E-26F4-94B3-BBBD-1C7D8EEB8239}"/>
              </a:ext>
            </a:extLst>
          </p:cNvPr>
          <p:cNvSpPr txBox="1"/>
          <p:nvPr/>
        </p:nvSpPr>
        <p:spPr>
          <a:xfrm flipH="1">
            <a:off x="136554" y="205892"/>
            <a:ext cx="3333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过程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：艰难的开始与转折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5B28A6-45E7-75FF-D004-96B38E5E6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54" y="824223"/>
            <a:ext cx="5191163" cy="88583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9212065-3DD0-63EE-FD24-C6EF096A4B04}"/>
              </a:ext>
            </a:extLst>
          </p:cNvPr>
          <p:cNvSpPr/>
          <p:nvPr/>
        </p:nvSpPr>
        <p:spPr>
          <a:xfrm>
            <a:off x="3348763" y="824223"/>
            <a:ext cx="1798522" cy="2355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B1080EF-F7FF-5C54-2766-4AF46298A1EB}"/>
              </a:ext>
            </a:extLst>
          </p:cNvPr>
          <p:cNvSpPr/>
          <p:nvPr/>
        </p:nvSpPr>
        <p:spPr>
          <a:xfrm>
            <a:off x="538951" y="1059735"/>
            <a:ext cx="896233" cy="1756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47094D2E-F978-DD1E-8EB8-E7D664A88F0D}"/>
              </a:ext>
            </a:extLst>
          </p:cNvPr>
          <p:cNvSpPr/>
          <p:nvPr/>
        </p:nvSpPr>
        <p:spPr>
          <a:xfrm>
            <a:off x="2391973" y="1804577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DBC6669-E92A-63EC-EC04-5A529E491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55" y="2401718"/>
            <a:ext cx="5076862" cy="63818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115B9E5-12C5-D7A2-2755-3866793D5955}"/>
              </a:ext>
            </a:extLst>
          </p:cNvPr>
          <p:cNvSpPr/>
          <p:nvPr/>
        </p:nvSpPr>
        <p:spPr>
          <a:xfrm>
            <a:off x="1918272" y="2399860"/>
            <a:ext cx="1091376" cy="226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37763A1-291B-B582-237D-5DAF902BC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929" y="254309"/>
            <a:ext cx="2226897" cy="278558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E921EBF-7E87-5C8B-C559-929B23FCC322}"/>
              </a:ext>
            </a:extLst>
          </p:cNvPr>
          <p:cNvSpPr txBox="1"/>
          <p:nvPr/>
        </p:nvSpPr>
        <p:spPr>
          <a:xfrm>
            <a:off x="8608662" y="1537499"/>
            <a:ext cx="2046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1" dirty="0">
                <a:solidFill>
                  <a:schemeClr val="tx1"/>
                </a:solidFill>
                <a:effectLst/>
                <a:latin typeface="+mn-lt"/>
              </a:rPr>
              <a:t>Artemisia annua</a:t>
            </a:r>
            <a:r>
              <a:rPr lang="zh-CN" altLang="zh-CN" sz="1800" b="0" i="0" dirty="0">
                <a:solidFill>
                  <a:schemeClr val="tx1"/>
                </a:solidFill>
                <a:effectLst/>
                <a:latin typeface="+mn-lt"/>
              </a:rPr>
              <a:t> L.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81A9F4-8A95-DC6F-407A-C46210D3DC19}"/>
              </a:ext>
            </a:extLst>
          </p:cNvPr>
          <p:cNvSpPr txBox="1"/>
          <p:nvPr/>
        </p:nvSpPr>
        <p:spPr>
          <a:xfrm>
            <a:off x="10446755" y="1531738"/>
            <a:ext cx="1252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dirty="0">
                <a:solidFill>
                  <a:schemeClr val="tx1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</a:rPr>
              <a:t>(</a:t>
            </a:r>
            <a:r>
              <a:rPr lang="zh-CN" altLang="zh-CN" sz="1800" b="0" i="0" dirty="0">
                <a:solidFill>
                  <a:schemeClr val="tx1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</a:rPr>
              <a:t>黄花蒿</a:t>
            </a:r>
            <a:r>
              <a:rPr lang="en-US" altLang="zh-CN" sz="1800" b="0" i="0" dirty="0">
                <a:solidFill>
                  <a:schemeClr val="tx1"/>
                </a:solidFill>
                <a:effectLst/>
                <a:latin typeface="仿宋" panose="02010609060101010101" pitchFamily="49" charset="-122"/>
                <a:ea typeface="仿宋" panose="02010609060101010101" pitchFamily="49" charset="-122"/>
              </a:rPr>
              <a:t>)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A747583-BAC9-743A-BFB5-F8A47A919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55" y="3731562"/>
            <a:ext cx="5048287" cy="164783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E35250B-C4B2-5820-0549-8B1F95CFF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010" y="3295607"/>
            <a:ext cx="4419632" cy="307659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F69FE2A0-2EE4-B2D2-7B9A-C631732D8B60}"/>
              </a:ext>
            </a:extLst>
          </p:cNvPr>
          <p:cNvSpPr/>
          <p:nvPr/>
        </p:nvSpPr>
        <p:spPr>
          <a:xfrm>
            <a:off x="9586061" y="3615211"/>
            <a:ext cx="230114" cy="22224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027E460-4296-05E2-0A0D-D950217E3954}"/>
              </a:ext>
            </a:extLst>
          </p:cNvPr>
          <p:cNvSpPr/>
          <p:nvPr/>
        </p:nvSpPr>
        <p:spPr>
          <a:xfrm>
            <a:off x="250854" y="4372164"/>
            <a:ext cx="5191163" cy="10072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下 25">
            <a:extLst>
              <a:ext uri="{FF2B5EF4-FFF2-40B4-BE49-F238E27FC236}">
                <a16:creationId xmlns:a16="http://schemas.microsoft.com/office/drawing/2014/main" id="{F91CC5FF-860C-E133-0F48-CC4AFA331BF1}"/>
              </a:ext>
            </a:extLst>
          </p:cNvPr>
          <p:cNvSpPr/>
          <p:nvPr/>
        </p:nvSpPr>
        <p:spPr>
          <a:xfrm>
            <a:off x="2391973" y="3159952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下 27">
            <a:extLst>
              <a:ext uri="{FF2B5EF4-FFF2-40B4-BE49-F238E27FC236}">
                <a16:creationId xmlns:a16="http://schemas.microsoft.com/office/drawing/2014/main" id="{5AF3B7FF-378E-FBEA-4C78-628BF1A8C56C}"/>
              </a:ext>
            </a:extLst>
          </p:cNvPr>
          <p:cNvSpPr/>
          <p:nvPr/>
        </p:nvSpPr>
        <p:spPr>
          <a:xfrm>
            <a:off x="2391973" y="5517383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80FCB94-DDCC-89D9-57C7-5AFE45E19E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041" y="6044803"/>
            <a:ext cx="5010187" cy="838206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712C0832-063A-9CC0-F63D-647381BA32C5}"/>
              </a:ext>
            </a:extLst>
          </p:cNvPr>
          <p:cNvSpPr/>
          <p:nvPr/>
        </p:nvSpPr>
        <p:spPr>
          <a:xfrm>
            <a:off x="136554" y="6255465"/>
            <a:ext cx="5162588" cy="4299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87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7C6A8AD-80B0-6B02-45D0-65ED2C877F0C}"/>
              </a:ext>
            </a:extLst>
          </p:cNvPr>
          <p:cNvSpPr txBox="1"/>
          <p:nvPr/>
        </p:nvSpPr>
        <p:spPr>
          <a:xfrm flipH="1">
            <a:off x="73202" y="62641"/>
            <a:ext cx="3333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过程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：人体试验与成果转化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477707F-E6CF-28CE-D3CA-9276E598B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36" y="593391"/>
            <a:ext cx="5019712" cy="159068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BE9E502-4788-6499-CC03-006E896645B8}"/>
              </a:ext>
            </a:extLst>
          </p:cNvPr>
          <p:cNvSpPr/>
          <p:nvPr/>
        </p:nvSpPr>
        <p:spPr>
          <a:xfrm>
            <a:off x="188936" y="514728"/>
            <a:ext cx="5019712" cy="7024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4A55520-4B1D-D198-F558-B4FBD5AF8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354" y="457222"/>
            <a:ext cx="1985712" cy="112872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7F20D99-E8D7-D0FD-4F5A-18049C383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502" y="357210"/>
            <a:ext cx="1647837" cy="122873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3E0AF42-356F-C52B-71D9-107DF3F543BC}"/>
              </a:ext>
            </a:extLst>
          </p:cNvPr>
          <p:cNvSpPr txBox="1"/>
          <p:nvPr/>
        </p:nvSpPr>
        <p:spPr>
          <a:xfrm>
            <a:off x="7335810" y="1814746"/>
            <a:ext cx="1562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dirty="0">
                <a:solidFill>
                  <a:schemeClr val="tx1"/>
                </a:solidFill>
                <a:effectLst/>
                <a:latin typeface="+mn-lt"/>
              </a:rPr>
              <a:t>Chloroquine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22807C9-D393-23E0-047B-57BD512BAE35}"/>
              </a:ext>
            </a:extLst>
          </p:cNvPr>
          <p:cNvSpPr txBox="1"/>
          <p:nvPr/>
        </p:nvSpPr>
        <p:spPr>
          <a:xfrm>
            <a:off x="9668892" y="1814746"/>
            <a:ext cx="1766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0" i="0">
                <a:effectLst/>
              </a:defRPr>
            </a:lvl1pPr>
          </a:lstStyle>
          <a:p>
            <a:r>
              <a:rPr lang="zh-CN" altLang="zh-CN" dirty="0"/>
              <a:t>Artemisinin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25CF068-6172-BD37-59F9-F4EF18759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36" y="2898794"/>
            <a:ext cx="4933986" cy="124778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D5BB096-9926-D7E3-8FEB-3CF67928B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936" y="5030646"/>
            <a:ext cx="5057812" cy="1047758"/>
          </a:xfrm>
          <a:prstGeom prst="rect">
            <a:avLst/>
          </a:prstGeom>
        </p:spPr>
      </p:pic>
      <p:sp>
        <p:nvSpPr>
          <p:cNvPr id="23" name="箭头: 下 22">
            <a:extLst>
              <a:ext uri="{FF2B5EF4-FFF2-40B4-BE49-F238E27FC236}">
                <a16:creationId xmlns:a16="http://schemas.microsoft.com/office/drawing/2014/main" id="{14E60C39-4E5B-A58A-0CF0-229A29031BE2}"/>
              </a:ext>
            </a:extLst>
          </p:cNvPr>
          <p:cNvSpPr/>
          <p:nvPr/>
        </p:nvSpPr>
        <p:spPr>
          <a:xfrm>
            <a:off x="2305176" y="2180236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箭头: 下 24">
            <a:extLst>
              <a:ext uri="{FF2B5EF4-FFF2-40B4-BE49-F238E27FC236}">
                <a16:creationId xmlns:a16="http://schemas.microsoft.com/office/drawing/2014/main" id="{D21D50E4-42DA-2377-9CF5-260ED84AB94D}"/>
              </a:ext>
            </a:extLst>
          </p:cNvPr>
          <p:cNvSpPr/>
          <p:nvPr/>
        </p:nvSpPr>
        <p:spPr>
          <a:xfrm>
            <a:off x="2305176" y="4362518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272A088-2377-3F27-C625-BD6AEC470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9916" y="4865136"/>
            <a:ext cx="2113300" cy="1354679"/>
          </a:xfrm>
          <a:prstGeom prst="rect">
            <a:avLst/>
          </a:prstGeom>
        </p:spPr>
      </p:pic>
      <p:sp>
        <p:nvSpPr>
          <p:cNvPr id="29" name="箭头: 下 28">
            <a:extLst>
              <a:ext uri="{FF2B5EF4-FFF2-40B4-BE49-F238E27FC236}">
                <a16:creationId xmlns:a16="http://schemas.microsoft.com/office/drawing/2014/main" id="{984FCDF9-80D3-BA43-A76D-3309710333D0}"/>
              </a:ext>
            </a:extLst>
          </p:cNvPr>
          <p:cNvSpPr/>
          <p:nvPr/>
        </p:nvSpPr>
        <p:spPr>
          <a:xfrm rot="16200000">
            <a:off x="8952814" y="5378617"/>
            <a:ext cx="393616" cy="50261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A0668E4-341E-CF7D-67DA-FC2CEAED0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6028" y="4865135"/>
            <a:ext cx="1583085" cy="135467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0143D8EF-B41B-3D96-1836-32ABE407B4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296" t="10497" r="13601" b="5766"/>
          <a:stretch>
            <a:fillRect/>
          </a:stretch>
        </p:blipFill>
        <p:spPr>
          <a:xfrm>
            <a:off x="8718209" y="2431545"/>
            <a:ext cx="862826" cy="2020362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7D58B819-65BB-EC36-4D27-CBA15D35BC8B}"/>
              </a:ext>
            </a:extLst>
          </p:cNvPr>
          <p:cNvSpPr/>
          <p:nvPr/>
        </p:nvSpPr>
        <p:spPr>
          <a:xfrm>
            <a:off x="248281" y="5433118"/>
            <a:ext cx="4960367" cy="489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472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406EA71-94C8-53FA-B0B1-7424914FA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96" y="1724439"/>
            <a:ext cx="3978521" cy="28092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DA0365-F48B-40AB-D41E-A3B379444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00" y="292573"/>
            <a:ext cx="2705120" cy="271464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99D2185-64A5-2211-5BBC-C33C831D5870}"/>
              </a:ext>
            </a:extLst>
          </p:cNvPr>
          <p:cNvSpPr txBox="1"/>
          <p:nvPr/>
        </p:nvSpPr>
        <p:spPr>
          <a:xfrm flipH="1">
            <a:off x="5074900" y="2990569"/>
            <a:ext cx="3276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200" dirty="0"/>
              <a:t>Formation of Carbon-centered free radicals.</a:t>
            </a:r>
            <a:endParaRPr lang="zh-CN" altLang="en-US" sz="12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D6336DA-BD57-2127-9543-E552E24F1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303" y="654427"/>
            <a:ext cx="1656360" cy="2070449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9C6A2E16-3369-56FD-8956-71808C424526}"/>
              </a:ext>
            </a:extLst>
          </p:cNvPr>
          <p:cNvCxnSpPr/>
          <p:nvPr/>
        </p:nvCxnSpPr>
        <p:spPr>
          <a:xfrm flipH="1" flipV="1">
            <a:off x="8766313" y="1436204"/>
            <a:ext cx="154057" cy="94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BA8F05CC-9084-D498-0DFA-03B3359D2DFE}"/>
              </a:ext>
            </a:extLst>
          </p:cNvPr>
          <p:cNvCxnSpPr/>
          <p:nvPr/>
        </p:nvCxnSpPr>
        <p:spPr>
          <a:xfrm>
            <a:off x="8637104" y="1483415"/>
            <a:ext cx="84483" cy="166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7949690-39D1-8199-0FE2-3E55FE558FBE}"/>
              </a:ext>
            </a:extLst>
          </p:cNvPr>
          <p:cNvCxnSpPr/>
          <p:nvPr/>
        </p:nvCxnSpPr>
        <p:spPr>
          <a:xfrm>
            <a:off x="8806070" y="1689651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775B3EB6-ADCB-B0B7-D127-C5F498281BB7}"/>
              </a:ext>
            </a:extLst>
          </p:cNvPr>
          <p:cNvCxnSpPr/>
          <p:nvPr/>
        </p:nvCxnSpPr>
        <p:spPr>
          <a:xfrm flipH="1">
            <a:off x="9078483" y="1724439"/>
            <a:ext cx="35700" cy="183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4178F8F-CCFF-3A45-AF60-0989F6997F9E}"/>
              </a:ext>
            </a:extLst>
          </p:cNvPr>
          <p:cNvCxnSpPr/>
          <p:nvPr/>
        </p:nvCxnSpPr>
        <p:spPr>
          <a:xfrm>
            <a:off x="9034670" y="1987826"/>
            <a:ext cx="208721" cy="64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507C9A8F-DDB5-D06B-5C82-A87F90EE6807}"/>
              </a:ext>
            </a:extLst>
          </p:cNvPr>
          <p:cNvCxnSpPr/>
          <p:nvPr/>
        </p:nvCxnSpPr>
        <p:spPr>
          <a:xfrm>
            <a:off x="9243391" y="2122004"/>
            <a:ext cx="0" cy="159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AE52348C-A3A1-25EA-E97A-E5D27A21764B}"/>
              </a:ext>
            </a:extLst>
          </p:cNvPr>
          <p:cNvSpPr txBox="1"/>
          <p:nvPr/>
        </p:nvSpPr>
        <p:spPr>
          <a:xfrm>
            <a:off x="9759613" y="1590765"/>
            <a:ext cx="2533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dirty="0"/>
              <a:t>-O-C-O-C-O-C=O</a:t>
            </a:r>
            <a:r>
              <a:rPr lang="zh-CN" altLang="en-US" sz="1200" dirty="0"/>
              <a:t>可能是抗疟疾活性所必须的基团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D6BF448E-1E46-09F0-44AA-6B6A305AD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599" y="3642029"/>
            <a:ext cx="2790845" cy="2257442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C531390-BDD8-5071-6992-FB2047FAD1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9762" y="3760100"/>
            <a:ext cx="3533801" cy="1571636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714135EC-A72C-2036-5F8B-5B1BB73828A4}"/>
              </a:ext>
            </a:extLst>
          </p:cNvPr>
          <p:cNvSpPr txBox="1"/>
          <p:nvPr/>
        </p:nvSpPr>
        <p:spPr>
          <a:xfrm flipH="1">
            <a:off x="73201" y="62641"/>
            <a:ext cx="4394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过程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：青蒿素骨架构效关系的研究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424C4D-3017-23D3-E7CE-BAA71D318BA1}"/>
              </a:ext>
            </a:extLst>
          </p:cNvPr>
          <p:cNvSpPr txBox="1"/>
          <p:nvPr/>
        </p:nvSpPr>
        <p:spPr>
          <a:xfrm>
            <a:off x="7023045" y="5899471"/>
            <a:ext cx="33970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200"/>
            </a:lvl1pPr>
          </a:lstStyle>
          <a:p>
            <a:r>
              <a:rPr lang="en-US" altLang="zh-CN" dirty="0"/>
              <a:t>C11</a:t>
            </a:r>
            <a:r>
              <a:rPr lang="zh-CN" altLang="en-US" dirty="0"/>
              <a:t>消旋体因位阻影响</a:t>
            </a:r>
            <a:r>
              <a:rPr lang="en-US" altLang="zh-CN" dirty="0"/>
              <a:t>Fe2+</a:t>
            </a:r>
            <a:r>
              <a:rPr lang="zh-CN" altLang="en-US" dirty="0"/>
              <a:t>的进攻而无生物活性</a:t>
            </a:r>
          </a:p>
        </p:txBody>
      </p:sp>
    </p:spTree>
    <p:extLst>
      <p:ext uri="{BB962C8B-B14F-4D97-AF65-F5344CB8AC3E}">
        <p14:creationId xmlns:p14="http://schemas.microsoft.com/office/powerpoint/2010/main" val="241597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213E9F0-FB9B-D1D3-7390-443E51863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46" y="1819689"/>
            <a:ext cx="3978521" cy="28092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7260F04-B31C-35B4-0940-1AA6905149A4}"/>
              </a:ext>
            </a:extLst>
          </p:cNvPr>
          <p:cNvSpPr txBox="1"/>
          <p:nvPr/>
        </p:nvSpPr>
        <p:spPr>
          <a:xfrm flipH="1">
            <a:off x="73201" y="62641"/>
            <a:ext cx="4394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过程</a:t>
            </a:r>
            <a:r>
              <a:rPr lang="en-US" altLang="zh-CN" dirty="0">
                <a:latin typeface="仿宋" panose="02010609060101010101" pitchFamily="49" charset="-122"/>
                <a:ea typeface="仿宋" panose="02010609060101010101" pitchFamily="49" charset="-122"/>
              </a:rPr>
              <a:t>4</a:t>
            </a:r>
            <a:r>
              <a:rPr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：青蒿素骨架衍生物的研究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6F49B3D-8567-9430-1932-03951CDC3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373" y="247307"/>
            <a:ext cx="4010054" cy="254319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629B689-4CDB-618F-83F2-DD161B7A9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356" y="3039653"/>
            <a:ext cx="3198044" cy="280926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5EB705C-4216-58B9-34FB-F980B31DA663}"/>
              </a:ext>
            </a:extLst>
          </p:cNvPr>
          <p:cNvSpPr txBox="1"/>
          <p:nvPr/>
        </p:nvSpPr>
        <p:spPr>
          <a:xfrm flipH="1">
            <a:off x="8167368" y="3618231"/>
            <a:ext cx="3770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更高的生物活性与更低的复发率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E217947-EC6D-5282-7E52-C86B131DA2D1}"/>
              </a:ext>
            </a:extLst>
          </p:cNvPr>
          <p:cNvSpPr txBox="1"/>
          <p:nvPr/>
        </p:nvSpPr>
        <p:spPr>
          <a:xfrm>
            <a:off x="8070850" y="425961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稳定性优于青蒿素，更好的成药性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D0A0462-6E06-82E6-118E-5538DFFD94B2}"/>
              </a:ext>
            </a:extLst>
          </p:cNvPr>
          <p:cNvSpPr txBox="1"/>
          <p:nvPr/>
        </p:nvSpPr>
        <p:spPr>
          <a:xfrm flipH="1">
            <a:off x="9037575" y="4901005"/>
            <a:ext cx="251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可成醚或成酯</a:t>
            </a:r>
          </a:p>
        </p:txBody>
      </p:sp>
    </p:spTree>
    <p:extLst>
      <p:ext uri="{BB962C8B-B14F-4D97-AF65-F5344CB8AC3E}">
        <p14:creationId xmlns:p14="http://schemas.microsoft.com/office/powerpoint/2010/main" val="859975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2630</TotalTime>
  <Words>1009</Words>
  <Application>Microsoft Office PowerPoint</Application>
  <PresentationFormat>宽屏</PresentationFormat>
  <Paragraphs>35</Paragraphs>
  <Slides>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等线</vt:lpstr>
      <vt:lpstr>等线 Light</vt:lpstr>
      <vt:lpstr>仿宋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润东 王</dc:creator>
  <cp:lastModifiedBy>润东 王</cp:lastModifiedBy>
  <cp:revision>2</cp:revision>
  <dcterms:created xsi:type="dcterms:W3CDTF">2026-09-06T04:44:12Z</dcterms:created>
  <dcterms:modified xsi:type="dcterms:W3CDTF">2026-09-09T10:49:20Z</dcterms:modified>
</cp:coreProperties>
</file>