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4" r:id="rId27"/>
    <p:sldId id="285" r:id="rId28"/>
    <p:sldId id="283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3" r:id="rId56"/>
    <p:sldId id="315" r:id="rId57"/>
    <p:sldId id="259" r:id="rId58"/>
    <p:sldId id="316" r:id="rId59"/>
    <p:sldId id="317" r:id="rId60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644" autoAdjust="0"/>
  </p:normalViewPr>
  <p:slideViewPr>
    <p:cSldViewPr snapToGrid="0">
      <p:cViewPr varScale="1">
        <p:scale>
          <a:sx n="60" d="100"/>
          <a:sy n="60" d="100"/>
        </p:scale>
        <p:origin x="110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A narrative journey through Li Bai, Du Fu, and the spiritual structure of Chinese culture.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Open the presentation through Li Bai's journey across China.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如果说李白塑造了少年人的自我精神投影与星空幻想，那么杜甫则赋予了我们成年后面对人间的道德脊梁。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  <a:p>
            <a:r>
              <a:t>杜甫草堂</a:t>
            </a:r>
          </a:p>
          <a:p>
            <a:r>
              <a:t>岳阳楼</a:t>
            </a:r>
          </a:p>
          <a:p>
            <a:r>
              <a:t>洞庭湖孤舟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The imagery of the moon first appeared in Li Bai's youth in Shu.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李白的人格并非天然形成，而是由月亮、道教与任侠精神共同塑造。</a:t>
            </a:r>
          </a:p>
          <a:p>
            <a:endParaRPr/>
          </a:p>
          <a:p>
            <a:r>
              <a:t>Closing:</a:t>
            </a:r>
          </a:p>
          <a:p>
            <a:r>
              <a:t>月亮给了李白想象力，道教给了他自由，任侠给了他骨气。</a:t>
            </a:r>
          </a:p>
          <a:p>
            <a:endParaRPr/>
          </a:p>
          <a:p>
            <a:r>
              <a:t>Patch key points:</a:t>
            </a:r>
          </a:p>
          <a:p>
            <a:r>
              <a:t>月亮：宇宙意识与自由想象</a:t>
            </a:r>
          </a:p>
          <a:p>
            <a:r>
              <a:t>道教：自然、自由与超越现实束缚</a:t>
            </a:r>
          </a:p>
          <a:p>
            <a:r>
              <a:t>任侠：重义轻利与人格自尊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Young Li Bai imagined himself destined for greatness.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Leaving Shu was Li Bai's first step toward the wider world.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The Yangtze River connected Li Bai to the cultural world of the High Tang.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Li Bai transformed natural scenery into cosmic imagination.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Meng Haoran represented the ideal poet-scholar admired by Li Bai.</a:t>
            </a:r>
          </a:p>
          <a:p>
            <a:endParaRPr/>
          </a:p>
          <a:p>
            <a:r>
              <a:t>Closing:</a:t>
            </a:r>
          </a:p>
          <a:p>
            <a:r>
              <a:t>在遇见长安之前，李白首先遇见了孟浩然。</a:t>
            </a:r>
          </a:p>
          <a:p>
            <a:endParaRPr/>
          </a:p>
          <a:p>
            <a:r>
              <a:t>Patch key points:</a:t>
            </a:r>
          </a:p>
          <a:p>
            <a:r>
              <a:t>孟浩然（689–740）</a:t>
            </a:r>
          </a:p>
          <a:p>
            <a:r>
              <a:t>盛唐山水田园诗代表人物</a:t>
            </a:r>
          </a:p>
          <a:p>
            <a:r>
              <a:t>向李白展示了自由隐逸的人生可能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李白始终在入世与出世之间寻找平衡。</a:t>
            </a:r>
          </a:p>
          <a:p>
            <a:endParaRPr/>
          </a:p>
          <a:p>
            <a:r>
              <a:t>Closing:</a:t>
            </a:r>
          </a:p>
          <a:p>
            <a:r>
              <a:t>李白最大的矛盾，不是入世与出世，而是既想改变天下，又不愿失去自己。</a:t>
            </a:r>
          </a:p>
          <a:p>
            <a:endParaRPr/>
          </a:p>
          <a:p>
            <a:r>
              <a:t>Patch key points:</a:t>
            </a:r>
          </a:p>
          <a:p>
            <a:r>
              <a:t>求仕：进入政治中心，改变现实</a:t>
            </a:r>
          </a:p>
          <a:p>
            <a:r>
              <a:t>求仙：向往自由，不被制度束缚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Li Bai never abandoned hope despite repeated setbacks.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Behind the romantic image stood a young man actively seeking recognition.</a:t>
            </a:r>
          </a:p>
          <a:p>
            <a:endParaRPr/>
          </a:p>
          <a:p>
            <a:r>
              <a:t>Closing:</a:t>
            </a:r>
          </a:p>
          <a:p>
            <a:r>
              <a:t>在成为诗仙之前，李白也是一个努力寻找机会的年轻人。</a:t>
            </a:r>
          </a:p>
          <a:p>
            <a:endParaRPr/>
          </a:p>
          <a:p>
            <a:r>
              <a:t>Patch key points:</a:t>
            </a:r>
          </a:p>
          <a:p>
            <a:r>
              <a:t>韩朝宗：当时有影响力的地方长官</a:t>
            </a:r>
          </a:p>
          <a:p>
            <a:r>
              <a:t>李白主动写信自荐</a:t>
            </a:r>
          </a:p>
          <a:p>
            <a:r>
              <a:t>展现强烈入世理想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Arrival in Chang'an seemed to fulfill Li Bai's youthful dream.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Li Bai briefly stood at the center of the High Tang world.</a:t>
            </a:r>
          </a:p>
          <a:p>
            <a:endParaRPr/>
          </a:p>
          <a:p>
            <a:r>
              <a:t>Closing:</a:t>
            </a:r>
          </a:p>
          <a:p>
            <a:r>
              <a:t>这是李白距离盛唐中心最近的一刻。</a:t>
            </a:r>
          </a:p>
          <a:p>
            <a:endParaRPr/>
          </a:p>
          <a:p>
            <a:r>
              <a:t>Patch key points:</a:t>
            </a:r>
          </a:p>
          <a:p>
            <a:r>
              <a:t>《清平调》</a:t>
            </a:r>
          </a:p>
          <a:p>
            <a:r>
              <a:t>长安时期代表作</a:t>
            </a:r>
          </a:p>
          <a:p>
            <a:r>
              <a:t>代表盛唐审美巅峰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长安让李白实现梦想，也让他看清梦想。</a:t>
            </a:r>
          </a:p>
          <a:p>
            <a:endParaRPr/>
          </a:p>
          <a:p>
            <a:r>
              <a:t>Closing:</a:t>
            </a:r>
          </a:p>
          <a:p>
            <a:r>
              <a:t>李白失去的不是官职，而是对权力的幻想。</a:t>
            </a:r>
          </a:p>
          <a:p>
            <a:endParaRPr/>
          </a:p>
          <a:p>
            <a:r>
              <a:t>Patch key points:</a:t>
            </a:r>
          </a:p>
          <a:p>
            <a:r>
              <a:t>理想：才华获得政治位置</a:t>
            </a:r>
          </a:p>
          <a:p>
            <a:r>
              <a:t>现实：翰林院并非政治核心</a:t>
            </a:r>
          </a:p>
          <a:p>
            <a:r>
              <a:t>结果：梦想实现的同时开始破灭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Li Bai chose personal dignity over submission to power.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长安与敬亭山代表李白面对世界的两种方式。</a:t>
            </a:r>
          </a:p>
          <a:p>
            <a:endParaRPr/>
          </a:p>
          <a:p>
            <a:r>
              <a:t>Closing:</a:t>
            </a:r>
          </a:p>
          <a:p>
            <a:r>
              <a:t>长安让李白失望，敬亭山让李白完整。</a:t>
            </a:r>
          </a:p>
          <a:p>
            <a:endParaRPr/>
          </a:p>
          <a:p>
            <a:r>
              <a:t>Patch key points:</a:t>
            </a:r>
          </a:p>
          <a:p>
            <a:r>
              <a:t>长安：权力中心，他人评价决定价值</a:t>
            </a:r>
          </a:p>
          <a:p>
            <a:r>
              <a:t>敬亭山：自然世界，不需要证明自己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Around 744 CE, Li Bai and Du Fu met and traveled together, creating one of the most famous encounters in Chinese literary history.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Li Bai regarded Du Fu not as a disciple, but as a friend worthy of admiration.</a:t>
            </a:r>
          </a:p>
          <a:p>
            <a:endParaRPr/>
          </a:p>
          <a:p>
            <a:r>
              <a:t>Closing:</a:t>
            </a:r>
          </a:p>
          <a:p>
            <a:r>
              <a:t>在成为文学史之前，他们首先是朋友。</a:t>
            </a:r>
          </a:p>
          <a:p>
            <a:endParaRPr/>
          </a:p>
          <a:p>
            <a:r>
              <a:t>Patch key points:</a:t>
            </a:r>
          </a:p>
          <a:p>
            <a:r>
              <a:t>杜甫比李白小十一岁</a:t>
            </a:r>
          </a:p>
          <a:p>
            <a:r>
              <a:t>两人共同漫游</a:t>
            </a:r>
          </a:p>
          <a:p>
            <a:r>
              <a:t>李白多次写诗怀念杜甫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In nature, Li Bai found a companion that never disappointed him.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The exaggerated imagination of youth became the sorrow of age.</a:t>
            </a:r>
          </a:p>
          <a:p>
            <a:endParaRPr/>
          </a:p>
          <a:p>
            <a:r>
              <a:t>Closing:</a:t>
            </a:r>
          </a:p>
          <a:p>
            <a:r>
              <a:t>现实有边界，而想象没有。</a:t>
            </a:r>
          </a:p>
          <a:p>
            <a:endParaRPr/>
          </a:p>
          <a:p>
            <a:r>
              <a:t>Patch key points:</a:t>
            </a:r>
          </a:p>
          <a:p>
            <a:r>
              <a:t>《秋浦歌》晚年代表作之一</a:t>
            </a:r>
          </a:p>
          <a:p>
            <a:r>
              <a:t>以夸张著称</a:t>
            </a:r>
          </a:p>
          <a:p>
            <a:r>
              <a:t>白发成为忧愁象征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Freedom became Li Bai's answer to disappointment.</a:t>
            </a:r>
          </a:p>
          <a:p>
            <a:endParaRPr/>
          </a:p>
          <a:p>
            <a:r>
              <a:t>Closing:</a:t>
            </a:r>
          </a:p>
          <a:p>
            <a:r>
              <a:t>李白的自由，往往诞生于失意之后。</a:t>
            </a:r>
          </a:p>
          <a:p>
            <a:endParaRPr/>
          </a:p>
          <a:p>
            <a:r>
              <a:t>Patch key points:</a:t>
            </a:r>
          </a:p>
          <a:p>
            <a:r>
              <a:t>创作于政治失意时期</a:t>
            </a:r>
          </a:p>
          <a:p>
            <a:r>
              <a:t>表达理想与现实冲突</a:t>
            </a:r>
          </a:p>
          <a:p>
            <a:r>
              <a:t>最终回到自由选择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The An Lushan Rebellion ended the High Tang world in which Li Bai had lived.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即使到了晚年，李白依然没有放弃经世理想。</a:t>
            </a:r>
          </a:p>
          <a:p>
            <a:endParaRPr/>
          </a:p>
          <a:p>
            <a:r>
              <a:t>Closing:</a:t>
            </a:r>
          </a:p>
          <a:p>
            <a:r>
              <a:t>李白最终失败的，不是理想，而是时代。</a:t>
            </a:r>
          </a:p>
          <a:p>
            <a:endParaRPr/>
          </a:p>
          <a:p>
            <a:r>
              <a:t>Patch key points:</a:t>
            </a:r>
          </a:p>
          <a:p>
            <a:r>
              <a:t>参与永王幕府</a:t>
            </a:r>
          </a:p>
          <a:p>
            <a:r>
              <a:t>安史之乱后的权力重组</a:t>
            </a:r>
          </a:p>
          <a:p>
            <a:r>
              <a:t>政治判断失误，被流放夜郎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The poem expresses relief, release, and reconciliation after years of turmoil.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《临路歌》是李白对自己一生的回望。</a:t>
            </a:r>
          </a:p>
          <a:p>
            <a:endParaRPr/>
          </a:p>
          <a:p>
            <a:r>
              <a:t>Closing:</a:t>
            </a:r>
          </a:p>
          <a:p>
            <a:r>
              <a:t>李白从未放弃飞翔，只是学会接受坠落。</a:t>
            </a:r>
          </a:p>
          <a:p>
            <a:endParaRPr/>
          </a:p>
          <a:p>
            <a:r>
              <a:t>Patch key points:</a:t>
            </a:r>
          </a:p>
          <a:p>
            <a:r>
              <a:t>青年时代：相信天赋改变命运</a:t>
            </a:r>
          </a:p>
          <a:p>
            <a:r>
              <a:t>晚年：承认生命有限与理想未竟</a:t>
            </a:r>
          </a:p>
          <a:p>
            <a:r>
              <a:t>没有改变：仍然保持大鹏意象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The distance between Chang'an and Yelang measured the dramatic reversal of Li Bai's fate.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李白留给中国文化一幅自由、想象、尊严与精神独立的完整人格图景。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  <a:p>
            <a:r>
              <a:t>绝对自由</a:t>
            </a:r>
          </a:p>
          <a:p>
            <a:r>
              <a:t>宇宙想象</a:t>
            </a:r>
          </a:p>
          <a:p>
            <a:r>
              <a:t>精神独立</a:t>
            </a:r>
          </a:p>
          <a:p>
            <a:r>
              <a:t>不可侵自尊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Although later remembered as opposites, both young poets began with immense confidence and ambition.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Li Bai gave his life to mountains and rivers; Du Fu gave his life to history.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The young Du Fu was as ambitious and confident as the young Li Bai.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青年杜甫并非天生沉郁，而同样拥有宏大的抱负。</a:t>
            </a:r>
          </a:p>
          <a:p>
            <a:endParaRPr/>
          </a:p>
          <a:p>
            <a:r>
              <a:t>Closing:</a:t>
            </a:r>
          </a:p>
          <a:p>
            <a:r>
              <a:t>在成为诗圣之前，杜甫首先是一个意气风发的青年。</a:t>
            </a:r>
          </a:p>
          <a:p>
            <a:endParaRPr/>
          </a:p>
          <a:p>
            <a:r>
              <a:t>Patch key points:</a:t>
            </a:r>
          </a:p>
          <a:p>
            <a:r>
              <a:t>鹰：力量与进取</a:t>
            </a:r>
          </a:p>
          <a:p>
            <a:r>
              <a:t>胡马：行动与远方</a:t>
            </a:r>
          </a:p>
          <a:p>
            <a:r>
              <a:t>青年杜甫：希望实现经世抱负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长安十年塑造了后来的杜甫。</a:t>
            </a:r>
          </a:p>
          <a:p>
            <a:endParaRPr/>
          </a:p>
          <a:p>
            <a:r>
              <a:t>Closing:</a:t>
            </a:r>
          </a:p>
          <a:p>
            <a:r>
              <a:t>长安没有给杜甫官职，却给了他看见人间的眼睛。</a:t>
            </a:r>
          </a:p>
          <a:p>
            <a:endParaRPr/>
          </a:p>
          <a:p>
            <a:r>
              <a:t>Patch key points:</a:t>
            </a:r>
          </a:p>
          <a:p>
            <a:r>
              <a:t>科举失利，求仕受阻</a:t>
            </a:r>
          </a:p>
          <a:p>
            <a:r>
              <a:t>接触底层生活，看见贫富差距</a:t>
            </a:r>
          </a:p>
          <a:p>
            <a:r>
              <a:t>写作从个人抱负转向现实关怀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Du Fu began turning his attention from himself toward ordinary people.</a:t>
            </a:r>
          </a:p>
          <a:p>
            <a:endParaRPr/>
          </a:p>
          <a:p>
            <a:r>
              <a:t>Closing:</a:t>
            </a:r>
          </a:p>
          <a:p>
            <a:r>
              <a:t>在杜甫笔下，百姓第一次成为历史的主角。</a:t>
            </a:r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这一句，生生劈开了盛唐的谎言。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The collapse of the empire transformed Du Fu's poetry forever.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安史之乱让国家与家庭第一次无法分开。</a:t>
            </a:r>
          </a:p>
          <a:p>
            <a:endParaRPr/>
          </a:p>
          <a:p>
            <a:r>
              <a:t>Closing:</a:t>
            </a:r>
          </a:p>
          <a:p>
            <a:r>
              <a:t>对杜甫而言，家国从来不是两个问题。</a:t>
            </a:r>
          </a:p>
          <a:p>
            <a:endParaRPr/>
          </a:p>
          <a:p>
            <a:r>
              <a:t>Patch key points:</a:t>
            </a:r>
          </a:p>
          <a:p>
            <a:r>
              <a:t>国家：长安陷落，盛唐崩塌</a:t>
            </a:r>
          </a:p>
          <a:p>
            <a:r>
              <a:t>家庭：妻儿离散，生死未卜</a:t>
            </a:r>
          </a:p>
          <a:p>
            <a:r>
              <a:t>历史灾难最终都会进入普通家庭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War is not only fought on battlefields; it reshapes families.</a:t>
            </a:r>
          </a:p>
          <a:p>
            <a:endParaRPr/>
          </a:p>
          <a:p>
            <a:r>
              <a:t>Closing:</a:t>
            </a:r>
          </a:p>
          <a:p>
            <a:r>
              <a:t>对杜甫而言，家庭从来不是小事。</a:t>
            </a:r>
          </a:p>
          <a:p>
            <a:endParaRPr/>
          </a:p>
          <a:p>
            <a:r>
              <a:t>Patch key points:</a:t>
            </a:r>
          </a:p>
          <a:p>
            <a:r>
              <a:t>写于与家人重逢之后</a:t>
            </a:r>
          </a:p>
          <a:p>
            <a:r>
              <a:t>记录普通家庭情感</a:t>
            </a:r>
          </a:p>
          <a:p>
            <a:r>
              <a:t>没有英雄叙事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A single line reveals the fear and suffering of ordinary people.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杜甫把普通人第一次放到了历史舞台中央。</a:t>
            </a:r>
          </a:p>
          <a:p>
            <a:endParaRPr/>
          </a:p>
          <a:p>
            <a:r>
              <a:t>Closing:</a:t>
            </a:r>
          </a:p>
          <a:p>
            <a:r>
              <a:t>在杜甫笔下，百姓第一次成为历史的主角。</a:t>
            </a:r>
          </a:p>
          <a:p>
            <a:endParaRPr/>
          </a:p>
          <a:p>
            <a:r>
              <a:t>Patch key points:</a:t>
            </a:r>
          </a:p>
          <a:p>
            <a:r>
              <a:t>新安吏</a:t>
            </a:r>
          </a:p>
          <a:p>
            <a:r>
              <a:t>石壕吏</a:t>
            </a:r>
          </a:p>
          <a:p>
            <a:r>
              <a:t>潼关吏</a:t>
            </a:r>
          </a:p>
          <a:p>
            <a:r>
              <a:t>新婚别</a:t>
            </a:r>
          </a:p>
          <a:p>
            <a:r>
              <a:t>垂老别</a:t>
            </a:r>
          </a:p>
          <a:p>
            <a:r>
              <a:t>无家别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After years of displacement, Du Fu finally found temporary stability.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Du Fu's concern extended beyond himself to all who suffered.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The ordinary moments of life became worthy subjects of poetry.</a:t>
            </a:r>
          </a:p>
          <a:p>
            <a:endParaRPr/>
          </a:p>
          <a:p>
            <a:r>
              <a:t>Closing:</a:t>
            </a:r>
          </a:p>
          <a:p>
            <a:r>
              <a:t>伟大的诗人，也会关心一餐一饭。</a:t>
            </a:r>
          </a:p>
          <a:p>
            <a:endParaRPr/>
          </a:p>
          <a:p>
            <a:r>
              <a:t>Patch key points:</a:t>
            </a:r>
          </a:p>
          <a:p>
            <a:r>
              <a:t>成都草堂时期</a:t>
            </a:r>
          </a:p>
          <a:p>
            <a:r>
              <a:t>家庭成为诗歌主题</a:t>
            </a:r>
          </a:p>
          <a:p>
            <a:r>
              <a:t>展现生活中的温暖细节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Gentle nourishment became one of Du Fu's most enduring images.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Du Fu searched for moral exemplars within history.</a:t>
            </a:r>
          </a:p>
          <a:p>
            <a:endParaRPr/>
          </a:p>
          <a:p>
            <a:r>
              <a:t>Closing:</a:t>
            </a:r>
          </a:p>
          <a:p>
            <a:r>
              <a:t>杜甫敬重的不是成功，而是责任。</a:t>
            </a:r>
          </a:p>
          <a:p>
            <a:endParaRPr/>
          </a:p>
          <a:p>
            <a:r>
              <a:t>Patch key points:</a:t>
            </a:r>
          </a:p>
          <a:p>
            <a:r>
              <a:t>写于成都武侯祠</a:t>
            </a:r>
          </a:p>
          <a:p>
            <a:r>
              <a:t>借诸葛亮表达理想人格</a:t>
            </a:r>
          </a:p>
          <a:p>
            <a:r>
              <a:t>强调忠诚与责任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Personal suffering and historical decline merged into one voice.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The fate of the nation and the fate of the individual became inseparable.</a:t>
            </a:r>
          </a:p>
          <a:p>
            <a:endParaRPr/>
          </a:p>
          <a:p>
            <a:r>
              <a:t>Closing:</a:t>
            </a:r>
          </a:p>
          <a:p>
            <a:r>
              <a:t>在杜甫笔下，故园与天下最终成为同一个问题。</a:t>
            </a:r>
          </a:p>
          <a:p>
            <a:endParaRPr/>
          </a:p>
          <a:p>
            <a:r>
              <a:t>Patch key points:</a:t>
            </a:r>
          </a:p>
          <a:p>
            <a:r>
              <a:t>创作于夔州时期</a:t>
            </a:r>
          </a:p>
          <a:p>
            <a:r>
              <a:t>代表晚年思想成熟</a:t>
            </a:r>
          </a:p>
          <a:p>
            <a:r>
              <a:t>个人命运与国家命运交汇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Even in isolation and illness, Du Fu never abandoned his concern for the world.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杜甫留下的不是悲伤，而是一种看待世界的方法。</a:t>
            </a:r>
          </a:p>
          <a:p>
            <a:endParaRPr/>
          </a:p>
          <a:p>
            <a:r>
              <a:t>Closing:</a:t>
            </a:r>
          </a:p>
          <a:p>
            <a:r>
              <a:t>杜甫教会后人：既要看见世界的不完美，也不要放弃对世界的责任。</a:t>
            </a:r>
          </a:p>
          <a:p>
            <a:endParaRPr/>
          </a:p>
          <a:p>
            <a:r>
              <a:t>Patch key points:</a:t>
            </a:r>
          </a:p>
          <a:p>
            <a:r>
              <a:t>泰山志向</a:t>
            </a:r>
          </a:p>
          <a:p>
            <a:r>
              <a:t>长安挫折</a:t>
            </a:r>
          </a:p>
          <a:p>
            <a:r>
              <a:t>石壕疾苦</a:t>
            </a:r>
          </a:p>
          <a:p>
            <a:r>
              <a:t>草堂温度</a:t>
            </a:r>
          </a:p>
          <a:p>
            <a:r>
              <a:t>孤舟坚守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Core:</a:t>
            </a:r>
          </a:p>
          <a:p>
            <a:r>
              <a:rPr dirty="0" err="1"/>
              <a:t>同样生活在长安，为什么李白与杜甫看见了完全不同的世界</a:t>
            </a:r>
            <a:r>
              <a:rPr dirty="0"/>
              <a:t>？</a:t>
            </a:r>
          </a:p>
          <a:p>
            <a:endParaRPr dirty="0"/>
          </a:p>
          <a:p>
            <a:r>
              <a:rPr dirty="0"/>
              <a:t>Closing:</a:t>
            </a:r>
          </a:p>
          <a:p>
            <a:r>
              <a:rPr dirty="0" err="1"/>
              <a:t>一个看见不能低头的自我，一个看见不能忽视的人间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Patch key points:</a:t>
            </a:r>
          </a:p>
          <a:p>
            <a:r>
              <a:rPr dirty="0" err="1"/>
              <a:t>李白：权力与人格</a:t>
            </a:r>
            <a:endParaRPr dirty="0"/>
          </a:p>
          <a:p>
            <a:r>
              <a:rPr dirty="0" err="1"/>
              <a:t>杜甫：现实与众生</a:t>
            </a:r>
            <a:r>
              <a:rPr lang="zh-CN" altLang="zh-CN" b="1" dirty="0"/>
              <a:t>3. 长安给了李白什么</a:t>
            </a:r>
          </a:p>
          <a:p>
            <a:r>
              <a:rPr lang="zh-CN" altLang="zh-CN" dirty="0"/>
              <a:t>长安给了李白三样东西。</a:t>
            </a:r>
          </a:p>
          <a:p>
            <a:r>
              <a:rPr lang="zh-CN" altLang="zh-CN" dirty="0"/>
              <a:t>第一，</a:t>
            </a:r>
            <a:r>
              <a:rPr lang="zh-CN" altLang="zh-CN" b="1" dirty="0"/>
              <a:t>名声的最高确认。</a:t>
            </a:r>
            <a:br>
              <a:rPr lang="zh-CN" altLang="zh-CN" dirty="0"/>
            </a:br>
            <a:r>
              <a:rPr lang="zh-CN" altLang="zh-CN" dirty="0"/>
              <a:t>被唐玄宗召入长安，本身就是巨大荣耀。</a:t>
            </a:r>
          </a:p>
          <a:p>
            <a:r>
              <a:rPr lang="zh-CN" altLang="zh-CN" dirty="0"/>
              <a:t>第二，</a:t>
            </a:r>
            <a:r>
              <a:rPr lang="zh-CN" altLang="zh-CN" b="1" dirty="0"/>
              <a:t>宫廷审美中心的位置。</a:t>
            </a:r>
            <a:br>
              <a:rPr lang="zh-CN" altLang="zh-CN" dirty="0"/>
            </a:br>
            <a:r>
              <a:rPr lang="zh-CN" altLang="zh-CN" dirty="0"/>
              <a:t>Slide 17“云想衣裳花想容”对应的就是李白在宫廷中为玄宗、贵妃、牡丹、音乐写作的场景。PPT 把这页定为“盛世中心”，核心是李白短暂站在盛唐审美中心。</a:t>
            </a:r>
          </a:p>
          <a:p>
            <a:r>
              <a:rPr lang="zh-CN" altLang="zh-CN" dirty="0"/>
              <a:t>第三，</a:t>
            </a:r>
            <a:r>
              <a:rPr lang="zh-CN" altLang="zh-CN" b="1" dirty="0"/>
              <a:t>接近权力中心的幻觉。</a:t>
            </a:r>
            <a:br>
              <a:rPr lang="zh-CN" altLang="zh-CN" dirty="0"/>
            </a:br>
            <a:r>
              <a:rPr lang="zh-CN" altLang="zh-CN" dirty="0"/>
              <a:t>李白可能以为自己终于进入了可以施展政治抱负的位置，但实际上翰林供奉更偏文学侍从、应制写作、宫廷娱乐与辞章服务。</a:t>
            </a:r>
          </a:p>
          <a:p>
            <a:r>
              <a:rPr lang="zh-CN" altLang="zh-CN" dirty="0"/>
              <a:t>这就是后面“长安是一场误会”的根源。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Core:</a:t>
            </a:r>
          </a:p>
          <a:p>
            <a:r>
              <a:rPr dirty="0" err="1"/>
              <a:t>当时代发生巨变，人应该如何回应历史</a:t>
            </a:r>
            <a:r>
              <a:rPr dirty="0"/>
              <a:t>？</a:t>
            </a:r>
          </a:p>
          <a:p>
            <a:endParaRPr dirty="0"/>
          </a:p>
          <a:p>
            <a:r>
              <a:rPr dirty="0"/>
              <a:t>Closing:</a:t>
            </a:r>
          </a:p>
          <a:p>
            <a:r>
              <a:rPr dirty="0" err="1"/>
              <a:t>面对历史，有人守护人格，有人承担时代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Patch key points:</a:t>
            </a:r>
          </a:p>
          <a:p>
            <a:r>
              <a:rPr dirty="0" err="1"/>
              <a:t>李白：守护人格与精神自由</a:t>
            </a:r>
            <a:endParaRPr dirty="0"/>
          </a:p>
          <a:p>
            <a:r>
              <a:rPr dirty="0" err="1"/>
              <a:t>杜甫：进入现场，承担时代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李白关注的是：人如何成为自己。</a:t>
            </a:r>
          </a:p>
          <a:p>
            <a:r>
              <a:t>杜甫关注的是：人成为自己之后，如何面对众生。</a:t>
            </a:r>
          </a:p>
          <a:p>
            <a:endParaRPr/>
          </a:p>
          <a:p>
            <a:r>
              <a:t>Closing:</a:t>
            </a:r>
          </a:p>
          <a:p>
            <a:r>
              <a:t>李白把世界变成可以对视的山，杜甫把世界变成必须进入的人间。</a:t>
            </a:r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李白关心的是：一个人如何不失去自己。</a:t>
            </a:r>
          </a:p>
          <a:p>
            <a:r>
              <a:t>杜甫关心的是：一个人如何不遗忘别人。</a:t>
            </a:r>
          </a:p>
          <a:p>
            <a:endParaRPr/>
          </a:p>
          <a:p>
            <a:r>
              <a:t>Closing:</a:t>
            </a:r>
          </a:p>
          <a:p>
            <a:r>
              <a:t>李白告诉我们如何保住灵魂，杜甫告诉我们如何照顾世界。</a:t>
            </a:r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李白与杜甫的分歧，并不在于是否关心天下。</a:t>
            </a:r>
          </a:p>
          <a:p>
            <a:r>
              <a:t>而在于，他们选择从不同方向抵达天下。</a:t>
            </a:r>
          </a:p>
          <a:p>
            <a:endParaRPr/>
          </a:p>
          <a:p>
            <a:r>
              <a:t>Closing:</a:t>
            </a:r>
          </a:p>
          <a:p>
            <a:r>
              <a:t>中国人的精神世界里，既有成为自己的冲动，也有走向天下的冲动。</a:t>
            </a:r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为什么他们会成为一代又一代人的童年记忆？</a:t>
            </a:r>
          </a:p>
          <a:p>
            <a:endParaRPr/>
          </a:p>
          <a:p>
            <a:r>
              <a:t>Closing:</a:t>
            </a:r>
          </a:p>
          <a:p>
            <a:r>
              <a:t>李白与杜甫进入课本，不是因为他们最适合考试，而是因为他们最适合成为精神启蒙。</a:t>
            </a:r>
          </a:p>
          <a:p>
            <a:endParaRPr/>
          </a:p>
          <a:p>
            <a:r>
              <a:t>Patch key points:</a:t>
            </a:r>
          </a:p>
          <a:p>
            <a:r>
              <a:t>李白塑造想象力</a:t>
            </a:r>
          </a:p>
          <a:p>
            <a:r>
              <a:t>杜甫塑造共情能力</a:t>
            </a:r>
          </a:p>
          <a:p>
            <a:r>
              <a:t>他们首先进入生活，而后进入历史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For many Chinese people, Li Bai entered life through language before literature.</a:t>
            </a:r>
          </a:p>
          <a:p>
            <a:endParaRPr/>
          </a:p>
          <a:p>
            <a:r>
              <a:t>Closing:</a:t>
            </a:r>
          </a:p>
          <a:p>
            <a:endParaRPr/>
          </a:p>
          <a:p>
            <a:endParaRPr/>
          </a:p>
          <a:p>
            <a:r>
              <a:t>Patch key points: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诗歌究竟塑造了怎样的人格？</a:t>
            </a:r>
          </a:p>
          <a:p>
            <a:endParaRPr/>
          </a:p>
          <a:p>
            <a:r>
              <a:t>Closing:</a:t>
            </a:r>
          </a:p>
          <a:p>
            <a:r>
              <a:t>自尊让人站起来，责任让人走出去。</a:t>
            </a:r>
          </a:p>
          <a:p>
            <a:endParaRPr/>
          </a:p>
          <a:p>
            <a:r>
              <a:t>Patch key points:</a:t>
            </a:r>
          </a:p>
          <a:p>
            <a:r>
              <a:t>李白：人格独立，不盲从权威</a:t>
            </a:r>
          </a:p>
          <a:p>
            <a:r>
              <a:t>杜甫：看见他人，形成公共意识</a:t>
            </a:r>
          </a:p>
          <a:p>
            <a:r>
              <a:t>自尊让人站起来，责任让人走出去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Core:</a:t>
            </a:r>
          </a:p>
          <a:p>
            <a:r>
              <a:t>读书不仅为了自己。</a:t>
            </a:r>
          </a:p>
          <a:p>
            <a:r>
              <a:t>也为了时代、社会与天下。</a:t>
            </a:r>
          </a:p>
          <a:p>
            <a:endParaRPr/>
          </a:p>
          <a:p>
            <a:r>
              <a:t>Closing:</a:t>
            </a:r>
          </a:p>
          <a:p>
            <a:r>
              <a:t>中国读书人的传统，不是拥有知识，而是愿意为自己的时代负责。</a:t>
            </a:r>
          </a:p>
          <a:p>
            <a:endParaRPr/>
          </a:p>
          <a:p>
            <a:r>
              <a:t>Patch key points:</a:t>
            </a:r>
          </a:p>
          <a:p>
            <a:r>
              <a:t>修身</a:t>
            </a:r>
          </a:p>
          <a:p>
            <a:r>
              <a:t>齐家</a:t>
            </a:r>
          </a:p>
          <a:p>
            <a:r>
              <a:t>治国</a:t>
            </a:r>
          </a:p>
          <a:p>
            <a:r>
              <a:t>平天下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9E70DA04-40CF-4310-8342-0F297A7228A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71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3E296D8-56F0-41F1-B000-9276B61014D0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73CCC6C-BC10-4D8E-9183-1E2CCA56F0BB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310EF18-D8FE-43BC-99F1-A929744EA0EF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953059B-D7AC-4C76-B5BE-B2C1638C2D5E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363986E-CE04-4C7A-8219-6335AEA88177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9B01216-54B0-4A3A-8541-88EE9A9B2C9F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6BC6BB5-16B2-49D5-8549-516D9522E9AD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151054A-697F-4AD8-9E91-D0DE9CB5E712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F9F1515-C402-4922-BA4E-208EB708FDB0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49DD072-9CAD-4949-8240-927D1B0CE282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5E4AD6A-F7E4-4DAE-925B-B474A89B547E}"/>
              </a:ext>
            </a:extLst>
          </p:cNvPr>
          <p:cNvSpPr>
            <a:spLocks noGrp="1"/>
          </p:cNvSpPr>
          <p:nvPr/>
        </p:nvSpPr>
        <p:spPr>
          <a:xfrm>
            <a:off x="419100" y="762000"/>
            <a:ext cx="10820400" cy="5219700"/>
          </a:xfrm>
          <a:prstGeom prst="rect">
            <a:avLst/>
          </a:prstGeom>
          <a:solidFill>
            <a:srgbClr val="24211D"/>
          </a:solidFill>
          <a:ln w="9525">
            <a:solidFill>
              <a:srgbClr val="38322B"/>
            </a:solidFill>
            <a:prstDash val="solid"/>
          </a:ln>
        </p:spPr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320F6EB0-CD79-4EA5-84E4-9848550EC3A5}"/>
              </a:ext>
            </a:extLst>
          </p:cNvPr>
          <p:cNvSpPr>
            <a:spLocks noGrp="1"/>
          </p:cNvSpPr>
          <p:nvPr/>
        </p:nvSpPr>
        <p:spPr>
          <a:xfrm>
            <a:off x="7827264" y="1426464"/>
            <a:ext cx="704850" cy="704850"/>
          </a:xfrm>
          <a:prstGeom prst="ellipse">
            <a:avLst/>
          </a:prstGeom>
          <a:solidFill>
            <a:srgbClr val="EFE5C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07BD7EF-5684-4FD3-BDDA-832623C8351D}"/>
              </a:ext>
            </a:extLst>
          </p:cNvPr>
          <p:cNvSpPr>
            <a:spLocks noGrp="1"/>
          </p:cNvSpPr>
          <p:nvPr/>
        </p:nvSpPr>
        <p:spPr>
          <a:xfrm>
            <a:off x="1352550" y="5114925"/>
            <a:ext cx="152400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A760C7D-4CFB-410F-8E44-D4BCB61B081D}"/>
              </a:ext>
            </a:extLst>
          </p:cNvPr>
          <p:cNvSpPr>
            <a:spLocks noGrp="1"/>
          </p:cNvSpPr>
          <p:nvPr/>
        </p:nvSpPr>
        <p:spPr>
          <a:xfrm>
            <a:off x="2019300" y="5000625"/>
            <a:ext cx="173355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2DFED41-FD4D-47F2-B167-2646A9F1C263}"/>
              </a:ext>
            </a:extLst>
          </p:cNvPr>
          <p:cNvSpPr>
            <a:spLocks noGrp="1"/>
          </p:cNvSpPr>
          <p:nvPr/>
        </p:nvSpPr>
        <p:spPr>
          <a:xfrm>
            <a:off x="2686050" y="4886325"/>
            <a:ext cx="194310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0064F08-6ABC-4BA9-BA8C-DFEB5A1B1E8C}"/>
              </a:ext>
            </a:extLst>
          </p:cNvPr>
          <p:cNvSpPr>
            <a:spLocks noGrp="1"/>
          </p:cNvSpPr>
          <p:nvPr/>
        </p:nvSpPr>
        <p:spPr>
          <a:xfrm>
            <a:off x="3352800" y="4772025"/>
            <a:ext cx="215265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BA9C1E6-A8E2-4C29-85AE-9299ABE2ADEA}"/>
              </a:ext>
            </a:extLst>
          </p:cNvPr>
          <p:cNvSpPr>
            <a:spLocks noGrp="1"/>
          </p:cNvSpPr>
          <p:nvPr/>
        </p:nvSpPr>
        <p:spPr>
          <a:xfrm>
            <a:off x="4562477" y="231756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4400" b="1" dirty="0" err="1">
                <a:solidFill>
                  <a:srgbClr val="F7EFE2"/>
                </a:solidFill>
                <a:latin typeface="SimSun"/>
                <a:ea typeface="SimSun"/>
                <a:cs typeface="SimSun"/>
              </a:rPr>
              <a:t>月光与人间</a:t>
            </a:r>
            <a:endParaRPr sz="4400" b="1" dirty="0">
              <a:solidFill>
                <a:srgbClr val="F7EFE2"/>
              </a:solidFill>
              <a:latin typeface="SimSun"/>
              <a:ea typeface="SimSun"/>
              <a:cs typeface="SimSun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BAE860F-8DB1-4944-A9B3-66CBD3ED9985}"/>
              </a:ext>
            </a:extLst>
          </p:cNvPr>
          <p:cNvSpPr>
            <a:spLocks noGrp="1"/>
          </p:cNvSpPr>
          <p:nvPr/>
        </p:nvSpPr>
        <p:spPr>
          <a:xfrm>
            <a:off x="4716209" y="3359055"/>
            <a:ext cx="2740723" cy="44469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 dirty="0" err="1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rPr>
              <a:t>李白、杜甫与中国人的精神世界</a:t>
            </a:r>
            <a:endParaRPr sz="1400" b="0" dirty="0">
              <a:solidFill>
                <a:srgbClr val="D6C5A8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E94D2C7-6FD7-4392-866B-6A02ECFA07C2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52437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B0DA3932-A185-4D1A-917D-3ED7BC659AB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ADC2232-DE81-467B-B9A8-BB6B6BD28070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05FC613-8ACF-4A12-B84A-0C5C3325756E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7F5451B-A195-4EB5-A5A7-504B3318622C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6AEE5B2-2E5E-4A1B-B0D0-6C3F3008B832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2A8968E-90FF-4518-AC07-DF41CF734821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884E00F-2717-4CDC-B0D8-68F56CEB4E09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251A984-019D-4384-A466-EB522236BAF1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DD4CCB4-9F45-48DD-9739-94C17696042D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5D875B-3568-4412-92E1-51AD0B8D96DF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2CDEBAB-0F2E-493E-BE90-8CE2FADF610B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A044E31-9518-4AC6-B3DD-A80DF5783E85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如果没有李白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55C93D4-AE91-4B4A-AC01-14905E66D978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15" name="76245a1ed80a97af380725e84d24e98b">
            <a:hlinkClick r:id="" action="ppaction://media"/>
            <a:extLst>
              <a:ext uri="{FF2B5EF4-FFF2-40B4-BE49-F238E27FC236}">
                <a16:creationId xmlns:a16="http://schemas.microsoft.com/office/drawing/2014/main" id="{C87EFE56-2485-9EEC-DF7E-EA7E89CEE4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43225" y="1432096"/>
            <a:ext cx="5427674" cy="341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5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:a16="http://schemas.microsoft.com/office/drawing/2014/main" id="{19CF270C-0E5F-4AA3-A264-B2968B27809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D5E0748-B06E-4DAA-978E-E01ECB2FF092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568635D-8E6A-48B3-A6FE-E49D761272A2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414D1FA-77C4-413B-ABBE-E808E7549085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BE3CFE4-9E46-4246-9CCE-D4A512501E97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01394C6-C98A-4492-A7B7-191F3F22C049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7281E71-C9AE-4279-91AA-421D7146CE75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0BBB0FA-B24D-4F37-848A-6379A6914A91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7BABFFD-85AC-40CB-87C9-039515BA0BBD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2AD84E4-5B4F-4271-BB77-8C01D48EEEE5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C82FE90-51CF-4406-862E-E0C650DB54C0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EE0C0E6-269F-4DBD-B23D-178D874B3DD0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如果没有杜甫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6590023-015F-4365-B375-FDC205F67635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中国人的成长会失去什么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D2345B8-545F-46FC-9AE0-A457546A5A33}"/>
              </a:ext>
            </a:extLst>
          </p:cNvPr>
          <p:cNvSpPr>
            <a:spLocks noGrp="1"/>
          </p:cNvSpPr>
          <p:nvPr/>
        </p:nvSpPr>
        <p:spPr>
          <a:xfrm>
            <a:off x="952500" y="1619250"/>
            <a:ext cx="4381500" cy="1238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8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如果说李白塑造了少年人的自我精神投影与星空幻想，那么杜甫则赋予了我们成年后面对人间的道德脊梁。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FAC9089-14AC-45F7-AE26-8F0275924430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20" name="图片 19" descr="成都杜甫草堂高清图片下载-正版图片500692047-摄图网">
            <a:extLst>
              <a:ext uri="{FF2B5EF4-FFF2-40B4-BE49-F238E27FC236}">
                <a16:creationId xmlns:a16="http://schemas.microsoft.com/office/drawing/2014/main" id="{DA7EAA6F-1318-4230-864C-93DA85FB7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785" y="1171575"/>
            <a:ext cx="6449965" cy="430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789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E832B5DF-00B0-4DE9-8BBB-8C94BD98D5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371B212-186C-4F21-ACBC-E493AFC52630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21D6A42-473A-4F96-8D40-7686004AC4A0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0DB62AF-D987-45F5-AD7C-0F0DE18A6E8A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4FD8B82-13FD-48A1-8C59-9A1989812627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80E6BC2-2A98-42B0-B01C-4693A8837794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D45BDE4-A8F1-4380-A371-62128C22103E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32AC2DB-088F-4E8E-A955-D716581924E5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9A9CF49-AABF-4877-BAC4-8516DE65176A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1ABFD18-9871-4975-994F-9ECECED4E9AD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58223E3-BB69-4659-97F3-BF6F83FE9D20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0DECE1C-165A-4832-9FA2-A50DEA47642E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月出峨眉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873E363-69E5-44A2-8FBF-100756F838A3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蜀中（701—724）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28688" y="1466850"/>
            <a:ext cx="7000875" cy="466725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57AEA4CC-C2ED-4F83-B747-91F1FBA785DC}"/>
              </a:ext>
            </a:extLst>
          </p:cNvPr>
          <p:cNvSpPr>
            <a:spLocks noGrp="1"/>
          </p:cNvSpPr>
          <p:nvPr/>
        </p:nvSpPr>
        <p:spPr>
          <a:xfrm>
            <a:off x="8715375" y="1695450"/>
            <a:ext cx="2714625" cy="2190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lang="zh-CN" altLang="en-US" sz="1650" dirty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少年李白</a:t>
            </a:r>
            <a:endParaRPr lang="en-US" altLang="zh-CN" sz="165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endParaRPr lang="en-US" sz="1650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endParaRPr lang="en-US" sz="165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lang="zh-CN" altLang="en-US" sz="1650" b="0" dirty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出发前的月亮</a:t>
            </a:r>
            <a:endParaRPr sz="1650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7BD7B92-1C23-4C04-A9E1-D67A1C5F4434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561961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97BD9E6B-0915-473A-9F33-033E862923F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6989858-ACAB-444A-A56E-48F8CE8F7D69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FB11E80-19DB-432B-A35B-3629D5E4E6DF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E66EEA8-A128-4030-B395-B15B48E16AE6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B3CE825-93B1-4159-ABB1-6D8588F7CBF8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5CE1871-219C-4D43-9385-F87FD0068E64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B14C5C4-D697-4E5D-A3E7-EFDA10714439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31507A6-CC3D-4400-8ED0-F3598639CC61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7EABFBD-67E4-41E0-A5B9-9FC446CA978A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E39CE57-FBF3-4A51-B5B4-AF94B8E7AE01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7ED0B29-8880-47C1-9D76-E25D9502DB19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0F834FA-A0B4-4AE7-8135-AF64D2B5092E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月亮、道教与</a:t>
            </a:r>
            <a:r>
              <a:rPr lang="zh-CN" altLang="en-US" sz="2550" b="1" dirty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游</a:t>
            </a:r>
            <a:r>
              <a:rPr sz="2550" b="1" dirty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侠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940130F-2BE3-4267-8143-DF38331C5708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李白人格的三种底色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084A586-3920-4221-80E5-710098647B96}"/>
              </a:ext>
            </a:extLst>
          </p:cNvPr>
          <p:cNvSpPr>
            <a:spLocks noGrp="1"/>
          </p:cNvSpPr>
          <p:nvPr/>
        </p:nvSpPr>
        <p:spPr>
          <a:xfrm>
            <a:off x="952500" y="1619250"/>
            <a:ext cx="4381500" cy="1238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8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875" b="0" dirty="0" err="1">
                <a:solidFill>
                  <a:srgbClr val="7A2E2E"/>
                </a:solidFill>
                <a:latin typeface="SimSun"/>
                <a:ea typeface="SimSun"/>
                <a:cs typeface="SimSun"/>
              </a:rPr>
              <a:t>李白的人格并非天然形成，而是由月亮、道教与</a:t>
            </a:r>
            <a:r>
              <a:rPr lang="zh-CN" altLang="en-US" sz="1875" b="0" dirty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游侠</a:t>
            </a:r>
            <a:r>
              <a:rPr sz="1875" b="0" dirty="0" err="1">
                <a:solidFill>
                  <a:srgbClr val="7A2E2E"/>
                </a:solidFill>
                <a:latin typeface="SimSun"/>
                <a:ea typeface="SimSun"/>
                <a:cs typeface="SimSun"/>
              </a:rPr>
              <a:t>精神共同塑造</a:t>
            </a:r>
            <a:r>
              <a:rPr sz="1875" b="0" dirty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A01380B-8A15-49E0-B0CF-2CB5712270FE}"/>
              </a:ext>
            </a:extLst>
          </p:cNvPr>
          <p:cNvSpPr>
            <a:spLocks noGrp="1"/>
          </p:cNvSpPr>
          <p:nvPr/>
        </p:nvSpPr>
        <p:spPr>
          <a:xfrm>
            <a:off x="6191250" y="1714500"/>
            <a:ext cx="457200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月亮：宇宙意识与自由想象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9589A33-1591-44CF-AD46-5609D90D46F0}"/>
              </a:ext>
            </a:extLst>
          </p:cNvPr>
          <p:cNvSpPr>
            <a:spLocks noGrp="1"/>
          </p:cNvSpPr>
          <p:nvPr/>
        </p:nvSpPr>
        <p:spPr>
          <a:xfrm>
            <a:off x="6191250" y="2228850"/>
            <a:ext cx="457200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道教：自然、自由与超越现实束缚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1F7F7BB-63C4-4A73-BFDF-AC434CC3F537}"/>
              </a:ext>
            </a:extLst>
          </p:cNvPr>
          <p:cNvSpPr>
            <a:spLocks noGrp="1"/>
          </p:cNvSpPr>
          <p:nvPr/>
        </p:nvSpPr>
        <p:spPr>
          <a:xfrm>
            <a:off x="6191250" y="2743200"/>
            <a:ext cx="457200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 sz="1275" dirty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游侠</a:t>
            </a:r>
            <a:r>
              <a:rPr sz="1275" b="0" dirty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sz="1275" b="0" dirty="0" err="1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重义轻利与人格自尊</a:t>
            </a:r>
            <a:endParaRPr sz="1275" b="0" dirty="0">
              <a:solidFill>
                <a:srgbClr val="1F1D1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D72E0D1-E162-43A0-80BA-F8E10D5D1104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 dirty="0" err="1">
                <a:solidFill>
                  <a:srgbClr val="7A2E2E"/>
                </a:solidFill>
                <a:latin typeface="SimSun"/>
                <a:ea typeface="SimSun"/>
                <a:cs typeface="SimSun"/>
              </a:rPr>
              <a:t>月亮给了李白想象力，道教给了他自由</a:t>
            </a:r>
            <a:r>
              <a:rPr sz="1275" b="0" dirty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，</a:t>
            </a:r>
            <a:r>
              <a:rPr lang="zh-CN" altLang="en-US" sz="1275" dirty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游侠</a:t>
            </a:r>
            <a:r>
              <a:rPr sz="1275" b="0" dirty="0" err="1">
                <a:solidFill>
                  <a:srgbClr val="7A2E2E"/>
                </a:solidFill>
                <a:latin typeface="SimSun"/>
                <a:ea typeface="SimSun"/>
                <a:cs typeface="SimSun"/>
              </a:rPr>
              <a:t>给了他骨气</a:t>
            </a:r>
            <a:r>
              <a:rPr sz="1275" b="0" dirty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D38F1E1-E598-41D6-A92A-1A94F23906C3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118116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A4D12CEB-E792-4265-BE22-7FB993A88A8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71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546AD2F-CD9F-4CDF-9016-F23F54193AEB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9E76C17-049A-4243-8CAC-40F34EB86786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808240B-4729-4E70-B4B2-6C6C8BF779FF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981BAD5-DC24-4318-8C57-2AEDFEE3BD9F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B2EC4BB-7C39-42D9-A45F-ACD556F73D17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EC04F4B-720E-4D26-8A70-28403B2817E6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4620869-1AEC-43B9-BFB1-FACDD842987A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ACF7DEE-6C5B-4518-9053-6B39E5A51F38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E8AEB03-A282-457E-8111-ACDBD889D585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072F456-DE0B-420F-B422-900C8F47BFD4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3D252B51-BECE-44D7-84B1-8A07825EC9F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33333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116DCB1-E81B-47A7-A188-E518691220A5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F7EFE2"/>
                </a:solidFill>
                <a:latin typeface="SimSun"/>
                <a:ea typeface="SimSun"/>
                <a:cs typeface="SimSun"/>
              </a:rPr>
              <a:t>大鹏初起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00F1A94-8C30-498C-8534-3A7A022FBD89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rPr>
              <a:t>少年人的自我精神投影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9B57E85-A257-48EF-BD69-97C0F2E82EC8}"/>
              </a:ext>
            </a:extLst>
          </p:cNvPr>
          <p:cNvSpPr>
            <a:spLocks noGrp="1"/>
          </p:cNvSpPr>
          <p:nvPr/>
        </p:nvSpPr>
        <p:spPr>
          <a:xfrm>
            <a:off x="1809750" y="2238375"/>
            <a:ext cx="8572500" cy="2381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大鹏一日同风起，扶摇直上九万里。</a:t>
            </a:r>
          </a:p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假令风歇时下来，犹能簸却沧溟水。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37BA336-DE6E-4CF9-808C-F8A4ED4F34F5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763861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E11C448E-2F05-448B-80D1-A9069DF662B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33053BF-91D7-43C1-A088-9D4BF4CDD6C8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9C8A70C-FA88-4A20-915B-330C04D1EF40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E5257E6-F45A-4ED8-988C-6AC27FD4F72B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50841C1-2B93-40A4-9211-A0A97E6B990A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0EE6A88-0400-437C-8DB3-8DA5EC91E917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72C8DAE-66DA-42E5-9AB6-093F3845E42B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BF57AF0-E3D5-4BF6-847B-DE09CF109F76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E8EA832-554C-4FD1-84DA-E8355B11B035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8DE1E67-B1A5-48FF-BD79-C40A266DB9D2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88A3D55-509D-43B9-AD30-4F17E21CB34F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6ACC4EC-0549-4C82-B72E-92065B58AAEF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山随平野尽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C001255-E99D-4AC5-8697-4057EC87171E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 dirty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仗剑出蜀（724—726）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28688" y="1466850"/>
            <a:ext cx="7000875" cy="466725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E66D6A0A-608D-4227-8278-A84456802A38}"/>
              </a:ext>
            </a:extLst>
          </p:cNvPr>
          <p:cNvSpPr>
            <a:spLocks noGrp="1"/>
          </p:cNvSpPr>
          <p:nvPr/>
        </p:nvSpPr>
        <p:spPr>
          <a:xfrm>
            <a:off x="8715375" y="1695450"/>
            <a:ext cx="2714625" cy="2190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650" b="0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山随平野尽</a:t>
            </a:r>
            <a:endParaRPr sz="1650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650" b="0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江入大荒流</a:t>
            </a:r>
            <a:endParaRPr lang="en-US" sz="1650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endParaRPr lang="en-US" sz="165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lang="zh-CN" altLang="en-US" sz="1650" b="0" dirty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天地广阔</a:t>
            </a:r>
            <a:endParaRPr lang="en-US" altLang="zh-CN" sz="1650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endParaRPr lang="en-US" altLang="zh-CN" sz="1650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lang="zh-CN" altLang="en-US" sz="1650" b="0" dirty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江河奔流</a:t>
            </a:r>
            <a:endParaRPr lang="en-US" altLang="zh-CN" sz="1650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endParaRPr lang="en-US" altLang="zh-CN" sz="165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endParaRPr lang="en-US" altLang="zh-CN" sz="1650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endParaRPr sz="1650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CF77829-166F-4D2F-A734-12C9B352E6CF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971339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3C235C9D-043A-4BE3-AA0C-0A0FCFF7402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D9D8F4D-E7A1-4496-AD18-928B056BB1FB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EC7F035-549E-4A30-97BE-17250B74AA6D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AD9BDDD-5F57-4344-88BC-505C12E07A39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C432B5E-6278-49CB-BB71-8EFF3B371447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7940FFA-68D8-44BA-ADDE-121DD9C13BF0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C1ED57F-3AD2-4ABE-9F40-9F55E71184B5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7E3AD6A-6F4E-4C41-BFEC-762ED11CD129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080B78A-CD3D-4130-84BF-AB56095EC911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1AC737A-901D-4756-920E-C927BAEFF42C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459098E-70F6-491F-BA61-E3F757630B67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BA73734-7262-4BF5-923A-0B12C5FE060C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长江把世界打开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B81E91D-E2BC-4225-AAEF-469D57223350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江陵—扬州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28688" y="1466850"/>
            <a:ext cx="7000875" cy="466725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387F3D22-7734-4326-851D-E0F87D22F2E5}"/>
              </a:ext>
            </a:extLst>
          </p:cNvPr>
          <p:cNvSpPr>
            <a:spLocks noGrp="1"/>
          </p:cNvSpPr>
          <p:nvPr/>
        </p:nvSpPr>
        <p:spPr>
          <a:xfrm>
            <a:off x="8715375" y="1695450"/>
            <a:ext cx="3099157" cy="2190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650" b="0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孤帆远影碧空尽</a:t>
            </a:r>
            <a:endParaRPr sz="1650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650" b="0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唯见长江天际流</a:t>
            </a:r>
            <a:endParaRPr lang="en-US" sz="1650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endParaRPr lang="en-US" sz="165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lang="zh-CN" altLang="en-US" sz="1650" b="0" dirty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青年李白入长安前先遇孟浩然</a:t>
            </a:r>
            <a:endParaRPr lang="en-US" altLang="zh-CN" sz="1650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endParaRPr lang="en-US" sz="165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lang="zh-CN" altLang="en-US" sz="1650" b="0" dirty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入仕与隐逸</a:t>
            </a:r>
            <a:endParaRPr sz="1650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8F408A4-6819-4C09-8339-36729ED62F4F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64251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0185AE67-E406-49BB-AEA0-1F10ECBBD20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7A1EE47-3802-440E-BDE1-E29313CFA73D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125F12F-8FF7-45C3-AB2B-99520D867337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39F58CB-9184-45CC-8829-D52B84C99760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96544C3-D30C-4AA4-9A70-E0A5CA13CCF6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77D041A-5C1E-4867-88EA-BCC9AEC19343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49B91CA-4F9A-411B-8413-4B71891DBD11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28FD9FB-2800-4AFD-A7B1-794A22B7A563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F9E50C7-FC02-465F-A394-5785E83369A2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A0C683F-06D2-4848-9045-37B65266B876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0AFD20A-FCCB-48D9-99E3-1036662AB506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3F91C4F-0718-4A12-BB4E-2AA323920BAA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银河落九天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FC3F4FF-1522-4551-A7A8-7A67300AEF5B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李白如何看山河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B064B36-4A75-448B-B976-2AB1080BC749}"/>
              </a:ext>
            </a:extLst>
          </p:cNvPr>
          <p:cNvSpPr>
            <a:spLocks noGrp="1"/>
          </p:cNvSpPr>
          <p:nvPr/>
        </p:nvSpPr>
        <p:spPr>
          <a:xfrm>
            <a:off x="6191250" y="1600200"/>
            <a:ext cx="4762500" cy="3190875"/>
          </a:xfrm>
          <a:prstGeom prst="rect">
            <a:avLst/>
          </a:prstGeom>
          <a:solidFill>
            <a:srgbClr val="EADFCE"/>
          </a:solidFill>
          <a:ln w="9525">
            <a:solidFill>
              <a:srgbClr val="D6C5AA"/>
            </a:solidFill>
            <a:prstDash val="solid"/>
          </a:ln>
        </p:spPr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E76D790E-B0CA-464D-9FC4-04D0D5AC91ED}"/>
              </a:ext>
            </a:extLst>
          </p:cNvPr>
          <p:cNvSpPr>
            <a:spLocks noGrp="1"/>
          </p:cNvSpPr>
          <p:nvPr/>
        </p:nvSpPr>
        <p:spPr>
          <a:xfrm>
            <a:off x="9334500" y="1983105"/>
            <a:ext cx="704850" cy="704850"/>
          </a:xfrm>
          <a:prstGeom prst="ellipse">
            <a:avLst/>
          </a:prstGeom>
          <a:solidFill>
            <a:srgbClr val="FFF7D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26D396B-FD09-41CB-8351-E448CC7C39A5}"/>
              </a:ext>
            </a:extLst>
          </p:cNvPr>
          <p:cNvSpPr>
            <a:spLocks noGrp="1"/>
          </p:cNvSpPr>
          <p:nvPr/>
        </p:nvSpPr>
        <p:spPr>
          <a:xfrm>
            <a:off x="6858000" y="3886200"/>
            <a:ext cx="15240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1EA800B-296A-4453-9266-1F3733DF1975}"/>
              </a:ext>
            </a:extLst>
          </p:cNvPr>
          <p:cNvSpPr>
            <a:spLocks noGrp="1"/>
          </p:cNvSpPr>
          <p:nvPr/>
        </p:nvSpPr>
        <p:spPr>
          <a:xfrm>
            <a:off x="7524750" y="3771900"/>
            <a:ext cx="17335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411099D-8CE7-402B-B126-D41BE584ADA6}"/>
              </a:ext>
            </a:extLst>
          </p:cNvPr>
          <p:cNvSpPr>
            <a:spLocks noGrp="1"/>
          </p:cNvSpPr>
          <p:nvPr/>
        </p:nvSpPr>
        <p:spPr>
          <a:xfrm>
            <a:off x="8191500" y="3657600"/>
            <a:ext cx="19431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22DF343-F323-448E-A4AF-10C023A92A3B}"/>
              </a:ext>
            </a:extLst>
          </p:cNvPr>
          <p:cNvSpPr>
            <a:spLocks noGrp="1"/>
          </p:cNvSpPr>
          <p:nvPr/>
        </p:nvSpPr>
        <p:spPr>
          <a:xfrm>
            <a:off x="8858250" y="3543300"/>
            <a:ext cx="21526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5F48C40-D44C-4D8E-902C-044FB9457A5F}"/>
              </a:ext>
            </a:extLst>
          </p:cNvPr>
          <p:cNvSpPr>
            <a:spLocks noGrp="1"/>
          </p:cNvSpPr>
          <p:nvPr/>
        </p:nvSpPr>
        <p:spPr>
          <a:xfrm>
            <a:off x="809625" y="1714500"/>
            <a:ext cx="4524375" cy="1905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飞流直下三千尺</a:t>
            </a:r>
            <a:endParaRPr sz="2025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疑是银河落九天</a:t>
            </a:r>
            <a:endParaRPr sz="2025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9A0338A-0D02-441C-8FCD-CF19C39C8890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pic>
        <p:nvPicPr>
          <p:cNvPr id="24" name="图片 23" descr="飞流直下三千尺 ，疑是银河落九天解释 | 说明书网">
            <a:extLst>
              <a:ext uri="{FF2B5EF4-FFF2-40B4-BE49-F238E27FC236}">
                <a16:creationId xmlns:a16="http://schemas.microsoft.com/office/drawing/2014/main" id="{90676828-71AD-5FEC-FBF1-867CD26D3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675" y="1343025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467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B7177926-0988-4132-9794-17FA35658F6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6306ACD-B036-4916-A135-D05A0FD2FE02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F63F82C-B26E-43EB-BDB1-A0AC6BCC2D86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650E041-2011-4DB9-BC22-AD11AD35F493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44B87B7-58E6-4B0F-8F83-DD61AE5DD3A8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57F70E5-CCB1-4F97-BD10-43D423070F4D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1B69BEB-5116-417D-A910-126278AF169B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18D5ED4-5674-493B-9A36-24F46FFC3390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DEA9891-5DBC-44A2-A14E-81FF34C2FF65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42920CD-DC34-4A0F-B750-AD7BCF89424F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51E381B-1C62-49BF-80EF-FCB781A1BEE9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59D70CA-BCBB-4FCF-A1EE-41C1C405C33F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吾爱孟夫子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5529CFE-F936-48F7-B8A6-E78D1B8851E1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李白最重要的青年偶像之一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F60200F-97B4-49F8-9083-B4DBC286B1A6}"/>
              </a:ext>
            </a:extLst>
          </p:cNvPr>
          <p:cNvSpPr>
            <a:spLocks noGrp="1"/>
          </p:cNvSpPr>
          <p:nvPr/>
        </p:nvSpPr>
        <p:spPr>
          <a:xfrm>
            <a:off x="6191250" y="1600200"/>
            <a:ext cx="4762500" cy="3190875"/>
          </a:xfrm>
          <a:prstGeom prst="rect">
            <a:avLst/>
          </a:prstGeom>
          <a:solidFill>
            <a:srgbClr val="EADFCE"/>
          </a:solidFill>
          <a:ln w="9525">
            <a:solidFill>
              <a:srgbClr val="D6C5AA"/>
            </a:solidFill>
            <a:prstDash val="solid"/>
          </a:ln>
        </p:spPr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FEB603BD-A896-4B78-9EE5-097145864E97}"/>
              </a:ext>
            </a:extLst>
          </p:cNvPr>
          <p:cNvSpPr>
            <a:spLocks noGrp="1"/>
          </p:cNvSpPr>
          <p:nvPr/>
        </p:nvSpPr>
        <p:spPr>
          <a:xfrm>
            <a:off x="9334500" y="1983105"/>
            <a:ext cx="704850" cy="704850"/>
          </a:xfrm>
          <a:prstGeom prst="ellipse">
            <a:avLst/>
          </a:prstGeom>
          <a:solidFill>
            <a:srgbClr val="FFF7D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9B4C862-7875-4909-A932-7B9F5CB719BB}"/>
              </a:ext>
            </a:extLst>
          </p:cNvPr>
          <p:cNvSpPr>
            <a:spLocks noGrp="1"/>
          </p:cNvSpPr>
          <p:nvPr/>
        </p:nvSpPr>
        <p:spPr>
          <a:xfrm>
            <a:off x="6858000" y="3886200"/>
            <a:ext cx="15240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7ACCF2C-3725-400E-9204-52CBCFFB8EF9}"/>
              </a:ext>
            </a:extLst>
          </p:cNvPr>
          <p:cNvSpPr>
            <a:spLocks noGrp="1"/>
          </p:cNvSpPr>
          <p:nvPr/>
        </p:nvSpPr>
        <p:spPr>
          <a:xfrm>
            <a:off x="7524750" y="3771900"/>
            <a:ext cx="17335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1B8B434-A380-4C50-8F8C-693CB70D4DB6}"/>
              </a:ext>
            </a:extLst>
          </p:cNvPr>
          <p:cNvSpPr>
            <a:spLocks noGrp="1"/>
          </p:cNvSpPr>
          <p:nvPr/>
        </p:nvSpPr>
        <p:spPr>
          <a:xfrm>
            <a:off x="8191500" y="3657600"/>
            <a:ext cx="19431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CE4F331-BE19-456D-867C-F1DFC38EC505}"/>
              </a:ext>
            </a:extLst>
          </p:cNvPr>
          <p:cNvSpPr>
            <a:spLocks noGrp="1"/>
          </p:cNvSpPr>
          <p:nvPr/>
        </p:nvSpPr>
        <p:spPr>
          <a:xfrm>
            <a:off x="8858250" y="3543300"/>
            <a:ext cx="21526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C1ED904-2734-4EEA-BAFE-D758CE7505EA}"/>
              </a:ext>
            </a:extLst>
          </p:cNvPr>
          <p:cNvSpPr>
            <a:spLocks noGrp="1"/>
          </p:cNvSpPr>
          <p:nvPr/>
        </p:nvSpPr>
        <p:spPr>
          <a:xfrm>
            <a:off x="809625" y="1714500"/>
            <a:ext cx="4524375" cy="1905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吾爱孟夫子，风流天下闻。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FC66B70-DEB5-4DE0-8CC0-C342C8D1165F}"/>
              </a:ext>
            </a:extLst>
          </p:cNvPr>
          <p:cNvSpPr>
            <a:spLocks noGrp="1"/>
          </p:cNvSpPr>
          <p:nvPr/>
        </p:nvSpPr>
        <p:spPr>
          <a:xfrm>
            <a:off x="809625" y="39052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孟浩然（689–740）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98C4508-9BAB-451C-9DC1-3B0938C8DD4E}"/>
              </a:ext>
            </a:extLst>
          </p:cNvPr>
          <p:cNvSpPr>
            <a:spLocks noGrp="1"/>
          </p:cNvSpPr>
          <p:nvPr/>
        </p:nvSpPr>
        <p:spPr>
          <a:xfrm>
            <a:off x="809625" y="441960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盛唐山水田园诗代表人物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D84925F-5B7B-40AB-95C0-DC504014A775}"/>
              </a:ext>
            </a:extLst>
          </p:cNvPr>
          <p:cNvSpPr>
            <a:spLocks noGrp="1"/>
          </p:cNvSpPr>
          <p:nvPr/>
        </p:nvSpPr>
        <p:spPr>
          <a:xfrm>
            <a:off x="809625" y="49339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向李白展示了自由隐逸的人生可能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4A7F72E1-F24F-4034-AEB1-6840AA0A1C3F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在遇见长安之前，李白首先遇见了孟浩然。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613A47F-C674-4731-A131-000E7A878CF8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pic>
        <p:nvPicPr>
          <p:cNvPr id="27" name="图片 26" descr="盛唐山水田園詩派的第一人，孟浩然10首古詩，恬淡孤清偶見雄渾 - 每日頭條">
            <a:extLst>
              <a:ext uri="{FF2B5EF4-FFF2-40B4-BE49-F238E27FC236}">
                <a16:creationId xmlns:a16="http://schemas.microsoft.com/office/drawing/2014/main" id="{F29A4FF6-7182-CF50-AEE9-59ABF106B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300" y="1209675"/>
            <a:ext cx="60960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35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515B7689-24F1-40F1-80A5-ECC520B3B9C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40284E9-6A50-40B3-A245-74C52E827C77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9AE28C4-73EA-4390-A2E6-D0919994AF24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10F0D5D-C4E5-4389-BBC3-02DCB10B7116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FB7BF9A-22A3-454C-B965-22B63ECCE4A5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AAE8F5B-1C62-4419-8310-D77C7E2A0089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8F26162-FF7A-4DAA-BDF7-B4191192FCDC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E5BB21F-82FF-4A56-A5F0-DF65F66F2AB1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3BB14D2-3762-4F45-A261-C35DD3BA83A9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59B3FCC-B363-48D1-93CB-17D59A11C56C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2762B38-E677-4EEB-A2F7-700AD44F6961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FC86E97-1411-42E2-BBC8-DB1D0500E5A8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求仕与求仙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35F750D-36F8-4602-9531-3626D051D858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李白一生的两条道路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6E614E1-1F66-4481-82EB-198CDE1A042D}"/>
              </a:ext>
            </a:extLst>
          </p:cNvPr>
          <p:cNvSpPr>
            <a:spLocks noGrp="1"/>
          </p:cNvSpPr>
          <p:nvPr/>
        </p:nvSpPr>
        <p:spPr>
          <a:xfrm>
            <a:off x="1047750" y="1905000"/>
            <a:ext cx="4476750" cy="2381250"/>
          </a:xfrm>
          <a:prstGeom prst="rect">
            <a:avLst/>
          </a:prstGeom>
          <a:solidFill>
            <a:srgbClr val="F8F1E6"/>
          </a:solidFill>
          <a:ln w="9525">
            <a:solidFill>
              <a:srgbClr val="B89B58"/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8EEE9BE-F1C1-4517-B1F9-C51532432A04}"/>
              </a:ext>
            </a:extLst>
          </p:cNvPr>
          <p:cNvSpPr>
            <a:spLocks noGrp="1"/>
          </p:cNvSpPr>
          <p:nvPr/>
        </p:nvSpPr>
        <p:spPr>
          <a:xfrm>
            <a:off x="6667500" y="1905000"/>
            <a:ext cx="4476750" cy="2381250"/>
          </a:xfrm>
          <a:prstGeom prst="rect">
            <a:avLst/>
          </a:prstGeom>
          <a:solidFill>
            <a:srgbClr val="F8F1E6"/>
          </a:solidFill>
          <a:ln w="9525">
            <a:solidFill>
              <a:srgbClr val="B89B58"/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8E65C31-5432-4187-B9DB-5D77A3143F43}"/>
              </a:ext>
            </a:extLst>
          </p:cNvPr>
          <p:cNvSpPr>
            <a:spLocks noGrp="1"/>
          </p:cNvSpPr>
          <p:nvPr/>
        </p:nvSpPr>
        <p:spPr>
          <a:xfrm>
            <a:off x="1428750" y="2476500"/>
            <a:ext cx="3714750" cy="952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80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求仕：进入政治中心，改变现实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DFC5899-D4DA-4C38-BA2B-DB8050BA5B01}"/>
              </a:ext>
            </a:extLst>
          </p:cNvPr>
          <p:cNvSpPr>
            <a:spLocks noGrp="1"/>
          </p:cNvSpPr>
          <p:nvPr/>
        </p:nvSpPr>
        <p:spPr>
          <a:xfrm>
            <a:off x="7048500" y="2476500"/>
            <a:ext cx="3714750" cy="952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80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求仙：向往自由，不被制度束缚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A2DFAEF-95CF-4B84-82E5-43BD6812DFE5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李白最大的矛盾，不是入世与出世，而是既想改变天下，又不愿失去自己。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6C693C3-C5C2-407C-8548-DC999B281F92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047562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E42268A9-7F71-494F-8490-E5FE552FA26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AB64DA4-74FC-430E-8A23-74024C984C85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653A5D2-96EC-4ECC-8A82-5B843E8F4FF9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8E23F30-41DC-42BA-94E9-8093991A6E92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0CA18BC-0B01-4740-B2BC-D4A619C6BA57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5AE086B-5EF2-4B6E-9B10-CCCBC587914C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7AA4EC6-29A1-4A7D-9D93-02359DDE5692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B4D5E3C-3450-4A04-9C8B-3E3C3B5EB4B4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A5F2B66-E21E-4B4A-B240-E52AE9DC33CF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B269B02-AA44-4C59-82A0-69566E1BB663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90723CC-2FCD-49C0-8395-23BED34EAAE5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9CB4807-1968-4C30-8706-0910546FD6A8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长风破浪会有时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48F6F0A-F114-467B-AA73-48A7C1FAF916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《行路难》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3875" y="1470310"/>
            <a:ext cx="7810500" cy="4660329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3FC21B90-B1A3-466F-802F-2CC3CF7CD306}"/>
              </a:ext>
            </a:extLst>
          </p:cNvPr>
          <p:cNvSpPr>
            <a:spLocks noGrp="1"/>
          </p:cNvSpPr>
          <p:nvPr/>
        </p:nvSpPr>
        <p:spPr>
          <a:xfrm>
            <a:off x="8715375" y="1695450"/>
            <a:ext cx="2714625" cy="2190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欲渡黄河冰塞川</a:t>
            </a: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将登太行雪满山</a:t>
            </a: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长风破浪会有时</a:t>
            </a: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直挂云帆济沧海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8096C91-304E-4657-A0C8-EC4F4C1D8F9D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499821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DC94845E-0379-499F-BF8B-7C67E1C9B9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798B48A-8020-4DC9-A1B4-F4BF6A283490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D7C7D94-1DCC-4421-96FB-B9492A03EC0A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A53E848-1B01-4C5E-BB9A-66370286A22D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E658546-E551-4488-BA92-2A37C824956C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BBDFC6C-991F-4AAF-A084-24F857A1BEEF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A083D29-63A1-4AD0-B223-E22E33906299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0DBFA30-ABF0-47FC-A498-D5D198549A60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3EEE820-25B9-430F-8290-708D8B8322D4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FDC4D40-AF67-403A-8A46-052874578F3E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3FB6BD1-76D4-49A4-A0A1-704B5E807520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24B6D54-5512-4C6C-9BD2-63EDB7722C09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求职中的李白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6F646F7-0826-4F9F-AC8C-024057314AE7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《上韩荆州书》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5B58ACC-9E04-45E2-96CD-1D47A95023D5}"/>
              </a:ext>
            </a:extLst>
          </p:cNvPr>
          <p:cNvSpPr>
            <a:spLocks noGrp="1"/>
          </p:cNvSpPr>
          <p:nvPr/>
        </p:nvSpPr>
        <p:spPr>
          <a:xfrm>
            <a:off x="6191250" y="1600200"/>
            <a:ext cx="4762500" cy="3190875"/>
          </a:xfrm>
          <a:prstGeom prst="rect">
            <a:avLst/>
          </a:prstGeom>
          <a:solidFill>
            <a:srgbClr val="EADFCE"/>
          </a:solidFill>
          <a:ln w="9525">
            <a:solidFill>
              <a:srgbClr val="D6C5AA"/>
            </a:solidFill>
            <a:prstDash val="solid"/>
          </a:ln>
        </p:spPr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8F6F2001-84F0-4F06-914C-1DE92DB1E402}"/>
              </a:ext>
            </a:extLst>
          </p:cNvPr>
          <p:cNvSpPr>
            <a:spLocks noGrp="1"/>
          </p:cNvSpPr>
          <p:nvPr/>
        </p:nvSpPr>
        <p:spPr>
          <a:xfrm>
            <a:off x="9334500" y="1983105"/>
            <a:ext cx="704850" cy="704850"/>
          </a:xfrm>
          <a:prstGeom prst="ellipse">
            <a:avLst/>
          </a:prstGeom>
          <a:solidFill>
            <a:srgbClr val="FFF7D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444E0F2-5EE1-4799-9B8A-8DDE39A31B72}"/>
              </a:ext>
            </a:extLst>
          </p:cNvPr>
          <p:cNvSpPr>
            <a:spLocks noGrp="1"/>
          </p:cNvSpPr>
          <p:nvPr/>
        </p:nvSpPr>
        <p:spPr>
          <a:xfrm>
            <a:off x="6858000" y="3886200"/>
            <a:ext cx="15240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16AF74-ADDE-4024-A3A5-C65B514E754D}"/>
              </a:ext>
            </a:extLst>
          </p:cNvPr>
          <p:cNvSpPr>
            <a:spLocks noGrp="1"/>
          </p:cNvSpPr>
          <p:nvPr/>
        </p:nvSpPr>
        <p:spPr>
          <a:xfrm>
            <a:off x="7524750" y="3771900"/>
            <a:ext cx="17335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CBECBCD-75AC-4268-80AA-469BAA0D47D1}"/>
              </a:ext>
            </a:extLst>
          </p:cNvPr>
          <p:cNvSpPr>
            <a:spLocks noGrp="1"/>
          </p:cNvSpPr>
          <p:nvPr/>
        </p:nvSpPr>
        <p:spPr>
          <a:xfrm>
            <a:off x="8191500" y="3657600"/>
            <a:ext cx="19431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171921E-1878-4EED-9D1A-C553377FF603}"/>
              </a:ext>
            </a:extLst>
          </p:cNvPr>
          <p:cNvSpPr>
            <a:spLocks noGrp="1"/>
          </p:cNvSpPr>
          <p:nvPr/>
        </p:nvSpPr>
        <p:spPr>
          <a:xfrm>
            <a:off x="8858250" y="3543300"/>
            <a:ext cx="21526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1B6CED1-DF97-4F0B-A708-AE0F705E2608}"/>
              </a:ext>
            </a:extLst>
          </p:cNvPr>
          <p:cNvSpPr>
            <a:spLocks noGrp="1"/>
          </p:cNvSpPr>
          <p:nvPr/>
        </p:nvSpPr>
        <p:spPr>
          <a:xfrm>
            <a:off x="809625" y="1714500"/>
            <a:ext cx="4524375" cy="1905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生不用封万户侯，但愿一识韩荆州。</a:t>
            </a:r>
          </a:p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虽长不满七尺，而心雄万夫。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44CC69D-5B08-4322-A159-916C52C2D6BD}"/>
              </a:ext>
            </a:extLst>
          </p:cNvPr>
          <p:cNvSpPr>
            <a:spLocks noGrp="1"/>
          </p:cNvSpPr>
          <p:nvPr/>
        </p:nvSpPr>
        <p:spPr>
          <a:xfrm>
            <a:off x="809625" y="39052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韩朝宗：当时有影响力的地方长官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203E60E-D095-47DC-89FD-6259EBC8C006}"/>
              </a:ext>
            </a:extLst>
          </p:cNvPr>
          <p:cNvSpPr>
            <a:spLocks noGrp="1"/>
          </p:cNvSpPr>
          <p:nvPr/>
        </p:nvSpPr>
        <p:spPr>
          <a:xfrm>
            <a:off x="809625" y="441960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李白主动写信自荐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B449FDF-335F-4E0E-B03F-459B7A122B5F}"/>
              </a:ext>
            </a:extLst>
          </p:cNvPr>
          <p:cNvSpPr>
            <a:spLocks noGrp="1"/>
          </p:cNvSpPr>
          <p:nvPr/>
        </p:nvSpPr>
        <p:spPr>
          <a:xfrm>
            <a:off x="809625" y="49339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 dirty="0" err="1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展现强烈</a:t>
            </a:r>
            <a:r>
              <a:rPr lang="zh-CN" altLang="en-US" sz="1275" b="0" dirty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入仕</a:t>
            </a:r>
            <a:r>
              <a:rPr sz="1275" b="0" dirty="0" err="1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理想</a:t>
            </a:r>
            <a:endParaRPr sz="1275" b="0" dirty="0">
              <a:solidFill>
                <a:srgbClr val="1F1D1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3EF43BD-71A9-4BB5-8F85-C5D26CA24ADC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在成为诗仙之前，李白也是一个努力寻找机会的年轻人。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9889B6A-AD65-4F30-918B-3980F5B93654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744030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D7719D45-82EE-4FEE-B1EE-CF960DDDD62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71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2E4BE11-E161-464B-9BE5-5B828005C52F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CB3B980-492D-47DD-ACE8-8103193156EE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A930DB8-6863-4F6E-8B8C-2EC39B000DA0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A3FE68B-ABE7-4594-A621-593DF9614A97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F4D9A52-4576-49B8-B7EE-03A251B10CFC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CF66DF5-A673-43C1-A229-8EDB68452CCA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0AE1A5B-A25F-4CFC-95FB-F2531973DC62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A0D48BF-F5B6-4F6D-815F-A7B6315F2DE0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AA1405D-91C7-4EF4-B2A1-843A7727C551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083EEC7-C9AB-4ED1-90EA-33CD4B43DC4A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4D523CAD-F0ED-46F5-B40B-DF3BFE22451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33333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38B2CF0-66D2-46EE-A150-2BAA4444D9F4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F7EFE2"/>
                </a:solidFill>
                <a:latin typeface="SimSun"/>
                <a:ea typeface="SimSun"/>
                <a:cs typeface="SimSun"/>
              </a:rPr>
              <a:t>仰天大笑出门去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BDE0742-B2E7-4553-A312-06EE4E48D815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rPr>
              <a:t>长安（742）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98E65FE-69BC-4F3A-AAEF-68E8FBC68904}"/>
              </a:ext>
            </a:extLst>
          </p:cNvPr>
          <p:cNvSpPr>
            <a:spLocks noGrp="1"/>
          </p:cNvSpPr>
          <p:nvPr/>
        </p:nvSpPr>
        <p:spPr>
          <a:xfrm>
            <a:off x="1809750" y="2238375"/>
            <a:ext cx="8572500" cy="2381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仰天大笑出门去</a:t>
            </a:r>
          </a:p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我辈岂是蓬蒿人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F36E41F-219B-4DA8-9F71-0844264F4267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692651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89527A19-8187-4DCF-B068-BF0EC24DA09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A14296D-EF49-4C4C-A482-5E2616A6DF51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CA1685C-A9AA-4685-BBF4-DDF2A3BA4884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80B1ECF-7F96-4615-9478-6AB219DD9B92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6BD4773-9A90-4956-A029-C2FDD65E72B2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AB8059C-77D2-4F1F-A09F-15FC8D718C38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A1B171B-4E60-4267-9CA2-13DA0857A511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3765CA8-0B8A-428B-9311-24E82396C926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99AD7FC-69E3-48F1-9D34-EC717250C5CF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05B5C71-277D-41DA-AD96-B4E95F7BE310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63202E3-7276-4290-B64C-EABFAA2C02FC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9E15AFA-0BF2-4590-BA34-1F0DA3A5AD5B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云想衣裳花想容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43EBEA3-5929-4DC0-9B2B-3216D8331440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盛唐最辉煌的瞬间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EA33583-146C-4B3B-BD5D-CAF254FC2D91}"/>
              </a:ext>
            </a:extLst>
          </p:cNvPr>
          <p:cNvSpPr>
            <a:spLocks noGrp="1"/>
          </p:cNvSpPr>
          <p:nvPr/>
        </p:nvSpPr>
        <p:spPr>
          <a:xfrm>
            <a:off x="6191250" y="1600200"/>
            <a:ext cx="4762500" cy="3190875"/>
          </a:xfrm>
          <a:prstGeom prst="rect">
            <a:avLst/>
          </a:prstGeom>
          <a:solidFill>
            <a:srgbClr val="EADFCE"/>
          </a:solidFill>
          <a:ln w="9525">
            <a:solidFill>
              <a:srgbClr val="D6C5AA"/>
            </a:solidFill>
            <a:prstDash val="solid"/>
          </a:ln>
        </p:spPr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C66E7B6A-4293-44AF-9E91-64FBBD710C24}"/>
              </a:ext>
            </a:extLst>
          </p:cNvPr>
          <p:cNvSpPr>
            <a:spLocks noGrp="1"/>
          </p:cNvSpPr>
          <p:nvPr/>
        </p:nvSpPr>
        <p:spPr>
          <a:xfrm>
            <a:off x="9334500" y="1983105"/>
            <a:ext cx="704850" cy="704850"/>
          </a:xfrm>
          <a:prstGeom prst="ellipse">
            <a:avLst/>
          </a:prstGeom>
          <a:solidFill>
            <a:srgbClr val="FFF7D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BA6328E-3588-4818-88AB-C6A2153F8331}"/>
              </a:ext>
            </a:extLst>
          </p:cNvPr>
          <p:cNvSpPr>
            <a:spLocks noGrp="1"/>
          </p:cNvSpPr>
          <p:nvPr/>
        </p:nvSpPr>
        <p:spPr>
          <a:xfrm>
            <a:off x="6858000" y="3886200"/>
            <a:ext cx="15240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B3DACD8-0E10-48B8-B2F0-7F5CA3613113}"/>
              </a:ext>
            </a:extLst>
          </p:cNvPr>
          <p:cNvSpPr>
            <a:spLocks noGrp="1"/>
          </p:cNvSpPr>
          <p:nvPr/>
        </p:nvSpPr>
        <p:spPr>
          <a:xfrm>
            <a:off x="7524750" y="3771900"/>
            <a:ext cx="17335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8EEDAB2-F19D-4116-A175-1A46942115D1}"/>
              </a:ext>
            </a:extLst>
          </p:cNvPr>
          <p:cNvSpPr>
            <a:spLocks noGrp="1"/>
          </p:cNvSpPr>
          <p:nvPr/>
        </p:nvSpPr>
        <p:spPr>
          <a:xfrm>
            <a:off x="8191500" y="3657600"/>
            <a:ext cx="19431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80BB0A1-0FA2-41D0-A32A-5DBD76026DB3}"/>
              </a:ext>
            </a:extLst>
          </p:cNvPr>
          <p:cNvSpPr>
            <a:spLocks noGrp="1"/>
          </p:cNvSpPr>
          <p:nvPr/>
        </p:nvSpPr>
        <p:spPr>
          <a:xfrm>
            <a:off x="8858250" y="3543300"/>
            <a:ext cx="21526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A04D93B-8E92-4942-837B-C29F34E1FAE3}"/>
              </a:ext>
            </a:extLst>
          </p:cNvPr>
          <p:cNvSpPr>
            <a:spLocks noGrp="1"/>
          </p:cNvSpPr>
          <p:nvPr/>
        </p:nvSpPr>
        <p:spPr>
          <a:xfrm>
            <a:off x="809625" y="1714500"/>
            <a:ext cx="4524375" cy="1905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云想衣裳花想容，春风拂槛露华浓。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A210A09-CC6F-4337-A2BB-50222D683EBB}"/>
              </a:ext>
            </a:extLst>
          </p:cNvPr>
          <p:cNvSpPr>
            <a:spLocks noGrp="1"/>
          </p:cNvSpPr>
          <p:nvPr/>
        </p:nvSpPr>
        <p:spPr>
          <a:xfrm>
            <a:off x="809625" y="39052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《清平调》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072D520-B164-44DE-87B7-34F849A686BA}"/>
              </a:ext>
            </a:extLst>
          </p:cNvPr>
          <p:cNvSpPr>
            <a:spLocks noGrp="1"/>
          </p:cNvSpPr>
          <p:nvPr/>
        </p:nvSpPr>
        <p:spPr>
          <a:xfrm>
            <a:off x="809625" y="441960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长安时期代表作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926B4E8-5A8E-4CC2-B5FF-134B75409FB1}"/>
              </a:ext>
            </a:extLst>
          </p:cNvPr>
          <p:cNvSpPr>
            <a:spLocks noGrp="1"/>
          </p:cNvSpPr>
          <p:nvPr/>
        </p:nvSpPr>
        <p:spPr>
          <a:xfrm>
            <a:off x="809625" y="49339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代表盛唐审美巅峰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E7617C4-3C26-4CCE-A9B8-DED1DDBF4BFA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这是李白距离盛唐中心最近的一刻。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4B472C2-F059-4275-971F-AB4CDDBA9D48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pic>
        <p:nvPicPr>
          <p:cNvPr id="27" name="图片 26" descr="妖猫传 - 高清图片，堆糖，美图壁纸兴趣社区">
            <a:extLst>
              <a:ext uri="{FF2B5EF4-FFF2-40B4-BE49-F238E27FC236}">
                <a16:creationId xmlns:a16="http://schemas.microsoft.com/office/drawing/2014/main" id="{4B273F65-C7EB-0750-09C6-1C8356F35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678" y="1171575"/>
            <a:ext cx="6076762" cy="382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1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98E1907F-3DFE-4633-9282-A0500E00674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D3133BE-92C2-4E76-872B-280867E0A069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53FC751-B042-45B6-806B-D06F02E6C437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8269F59-C000-4874-88E6-F534D463FEA0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CEAFADB-4A5F-4C65-AAFD-E240301C59B9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9E114D6-BD2E-4641-8012-912A37D93FF7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48412B6-BFD4-45BD-B079-E808D1C658ED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2981AB5-E40C-43F4-822C-7C7BA1615EB2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8BA2C80-4CF2-449F-9D1D-B9BC9A8D4AD0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C8CB0EA-1D97-47C4-A443-9A38AF8ED704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214B754-145E-4CE7-9736-8E092146968C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8694B8F-E242-4535-8BC5-07F1543C8978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长安是一场误会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A64AFB2-9FBF-4146-92EC-888B48983125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梦想与梦碎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BA427D4-A6E7-46AD-B285-FEBA880B0D1F}"/>
              </a:ext>
            </a:extLst>
          </p:cNvPr>
          <p:cNvSpPr>
            <a:spLocks noGrp="1"/>
          </p:cNvSpPr>
          <p:nvPr/>
        </p:nvSpPr>
        <p:spPr>
          <a:xfrm>
            <a:off x="952500" y="1619250"/>
            <a:ext cx="4381500" cy="1238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8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长安让李白实现梦想，也让他看清梦想。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3129852-97CC-4A93-AA5A-70CF09038BE2}"/>
              </a:ext>
            </a:extLst>
          </p:cNvPr>
          <p:cNvSpPr>
            <a:spLocks noGrp="1"/>
          </p:cNvSpPr>
          <p:nvPr/>
        </p:nvSpPr>
        <p:spPr>
          <a:xfrm>
            <a:off x="6191250" y="1714500"/>
            <a:ext cx="457200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理想：才华获得政治位置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89152AE-F443-46B4-864F-D198668C2CD2}"/>
              </a:ext>
            </a:extLst>
          </p:cNvPr>
          <p:cNvSpPr>
            <a:spLocks noGrp="1"/>
          </p:cNvSpPr>
          <p:nvPr/>
        </p:nvSpPr>
        <p:spPr>
          <a:xfrm>
            <a:off x="6191250" y="2228850"/>
            <a:ext cx="457200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现实：翰林院并非政治核心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3F90951-DA55-49C9-B479-464CE9CDF459}"/>
              </a:ext>
            </a:extLst>
          </p:cNvPr>
          <p:cNvSpPr>
            <a:spLocks noGrp="1"/>
          </p:cNvSpPr>
          <p:nvPr/>
        </p:nvSpPr>
        <p:spPr>
          <a:xfrm>
            <a:off x="6191250" y="2743200"/>
            <a:ext cx="457200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结果：梦想实现的同时开始破灭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D538660-C227-4FBA-9D15-4053C3A9AE1C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李白失去的不是官职，而是对权力的幻想。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CFB2953-39C6-48E2-BE82-B84F824B476B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52171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7E7717B1-90DA-422E-885A-B8B1D65ED4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71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36A859F-EE97-48C7-8DC8-5261AB39B666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81E81D9-C10E-4288-A669-236B95C610E0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9CBDE18-ABE0-4FA5-9920-82BBF6D88E5F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BFCC830-287D-41D3-BF87-E460CA57E46A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55790F8-0A73-4E47-9ED0-8431AC9A929D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40B2042-00B6-4085-A2C7-CC573F331F6D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9E0716E-44D2-4315-BC07-17C6D3EFAC51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D42C1C3-027F-4F44-8DB3-3C2F13CC0EBC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ED388B2-B2D6-4209-86DC-2BB5E3C977EE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2F290D5-E6D4-4309-B1B1-86E703B8D880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CC50E8C-07C6-47B0-BCEB-3AEC858A06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33333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0D63981-8817-43F6-8DF5-B2966102EA3D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F7EFE2"/>
                </a:solidFill>
                <a:latin typeface="SimSun"/>
                <a:ea typeface="SimSun"/>
                <a:cs typeface="SimSun"/>
              </a:rPr>
              <a:t>安能摧眉折腰事权贵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33D4780-5669-4BDA-84DB-5A0997E64052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rPr>
              <a:t>《梦游天姥吟留别》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AA2E89D-B232-4B34-9089-7F5F8DF939F7}"/>
              </a:ext>
            </a:extLst>
          </p:cNvPr>
          <p:cNvSpPr>
            <a:spLocks noGrp="1"/>
          </p:cNvSpPr>
          <p:nvPr/>
        </p:nvSpPr>
        <p:spPr>
          <a:xfrm>
            <a:off x="1809750" y="2238375"/>
            <a:ext cx="8572500" cy="2381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安能摧眉折腰事权贵</a:t>
            </a:r>
          </a:p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使我不得开心颜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EDA9551-443B-4007-A565-0BB9C6F13AED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640979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:a16="http://schemas.microsoft.com/office/drawing/2014/main" id="{D387EC66-9B3D-4359-9387-20545884FEB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7002069-45DD-4CE6-A5D3-003EE590CBB9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AFBA066-0310-473C-9799-CA96EF97AFDB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BB4B523-43DA-4D70-B3F9-03FE459B8562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38089DE-2B12-4191-8FB8-3C17E96DCA28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D2C908F-0F6D-43C6-9878-864B1CA63772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D8D9546-54A1-401E-9C5F-83565D361036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6DDE758-E591-4896-B5B3-43732CB2D116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9EFF81B-A3E4-41A1-AE23-649A0ACAF3A0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31621A7-F2E5-468B-8713-CE3564AF8F2D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E36F0FD-D64B-45C8-BC4B-9C04A81BB708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FF6B856-7BEA-436F-A05B-6326687CDDC2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长安与敬亭山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3E487A0-A2DC-4CB4-99CD-F2EE8C439E99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权力与自我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0DAC487-326E-4769-9026-CEE786AA41BD}"/>
              </a:ext>
            </a:extLst>
          </p:cNvPr>
          <p:cNvSpPr>
            <a:spLocks noGrp="1"/>
          </p:cNvSpPr>
          <p:nvPr/>
        </p:nvSpPr>
        <p:spPr>
          <a:xfrm>
            <a:off x="952500" y="1619250"/>
            <a:ext cx="4381500" cy="1238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8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长安与敬亭山代表李白面对世界的两种方式。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F3841B6-A478-4AD0-B8A7-2DF023938876}"/>
              </a:ext>
            </a:extLst>
          </p:cNvPr>
          <p:cNvSpPr>
            <a:spLocks noGrp="1"/>
          </p:cNvSpPr>
          <p:nvPr/>
        </p:nvSpPr>
        <p:spPr>
          <a:xfrm>
            <a:off x="6191250" y="1714500"/>
            <a:ext cx="457200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长安：权力中心，他人评价决定价值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2CF5779-9823-4CCE-82A3-8C9BF5326F14}"/>
              </a:ext>
            </a:extLst>
          </p:cNvPr>
          <p:cNvSpPr>
            <a:spLocks noGrp="1"/>
          </p:cNvSpPr>
          <p:nvPr/>
        </p:nvSpPr>
        <p:spPr>
          <a:xfrm>
            <a:off x="6191250" y="2228850"/>
            <a:ext cx="457200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敬亭山：自然世界，不需要证明自己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3654D0E-13E0-43A8-9167-00C0E15EFC6F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长安让李白失望，敬亭山让李白完整。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B28AAD8-C593-4260-9DB4-EFB9FE207C32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pic>
        <p:nvPicPr>
          <p:cNvPr id="20" name="图片 19" descr="《诗·品》：李白《独坐敬亭山》——古人与自然不隔 - 知乎">
            <a:extLst>
              <a:ext uri="{FF2B5EF4-FFF2-40B4-BE49-F238E27FC236}">
                <a16:creationId xmlns:a16="http://schemas.microsoft.com/office/drawing/2014/main" id="{767AA318-91B8-ABCE-ADB6-71FCE155C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675" y="2828925"/>
            <a:ext cx="477202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24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2DAC0E4F-8233-4ACA-95EE-13B150A79F0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B455363-FC5A-450F-9025-9F79C2A4FB32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D91800C-309D-46B9-8EBF-0C7A58F07EC6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B7670A5-7035-4D75-8D14-5EA75F613CC8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F6BF37A-A403-42A4-A513-C1C672E48370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3D8F48C-BC01-4E2B-A7BF-8AEEC585AA3D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C5EC09A-6D3E-4F7A-AB96-871DE15253B4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83EFFAF-8E1A-456F-9495-A9840A59C508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7C3D00F-64E8-403C-BBDE-652DF8119AD3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9059000-1F35-4CAB-BAEA-0073E2090E28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06D8BEF-4304-4611-A506-920470015CB6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50E3BF8-5585-45B5-8C70-393CA97F35DA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中国文学史最传奇的一次相遇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46C19A7-5869-4DA4-881C-90294D20211D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李白 × 杜甫 × 高适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28688" y="1466850"/>
            <a:ext cx="7000875" cy="466725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2125542D-3D6D-495C-AB02-6B7042190BB2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DC2956A-B268-F611-3AC1-9146A8FA0E68}"/>
              </a:ext>
            </a:extLst>
          </p:cNvPr>
          <p:cNvSpPr txBox="1"/>
          <p:nvPr/>
        </p:nvSpPr>
        <p:spPr>
          <a:xfrm>
            <a:off x="9077388" y="2095248"/>
            <a:ext cx="87716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采仙草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找仙人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炼仙丹</a:t>
            </a:r>
          </a:p>
        </p:txBody>
      </p:sp>
    </p:spTree>
    <p:extLst>
      <p:ext uri="{BB962C8B-B14F-4D97-AF65-F5344CB8AC3E}">
        <p14:creationId xmlns:p14="http://schemas.microsoft.com/office/powerpoint/2010/main" val="438132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97430DEA-1433-4853-A34C-18F09D29359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21D624F-F5FA-4B8A-9EBD-1B7DD59BDF77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A94C051-A0EE-46BD-9E35-A5EF8CE71CDE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17FC559-B50E-4D96-9558-0B097F034DA1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3B3B6BE-22AA-4FD5-950A-E389943AE5AB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B194A3-C38F-46A7-A0BE-FCD997F7CFBF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21CF5F4-4A24-40F0-B59B-9D6AAF45BB2B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EACFF01-B5C7-4065-B9EC-DD5416D5DFC3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D9E0DBC-FFD2-475E-9FCA-2E5436DB8B78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E8AB204-3248-41BA-BA1E-62846C02A453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7A91A51-7387-4B5E-BCBA-67EBF7A4DE9A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07A21B3-7F99-4D2A-8582-F6BE828A4B63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李白眼中的杜甫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483FA7C-1C96-4A84-8A05-A6412E6683E5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中国文学史最著名的友谊之一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C100B30-F8FF-47E4-8DA7-C6F038CA9DBA}"/>
              </a:ext>
            </a:extLst>
          </p:cNvPr>
          <p:cNvSpPr>
            <a:spLocks noGrp="1"/>
          </p:cNvSpPr>
          <p:nvPr/>
        </p:nvSpPr>
        <p:spPr>
          <a:xfrm>
            <a:off x="6191250" y="1600200"/>
            <a:ext cx="4762500" cy="3190875"/>
          </a:xfrm>
          <a:prstGeom prst="rect">
            <a:avLst/>
          </a:prstGeom>
          <a:solidFill>
            <a:srgbClr val="EADFCE"/>
          </a:solidFill>
          <a:ln w="9525">
            <a:solidFill>
              <a:srgbClr val="D6C5AA"/>
            </a:solidFill>
            <a:prstDash val="solid"/>
          </a:ln>
        </p:spPr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46CB08DB-DC66-492F-848B-19A3A9837556}"/>
              </a:ext>
            </a:extLst>
          </p:cNvPr>
          <p:cNvSpPr>
            <a:spLocks noGrp="1"/>
          </p:cNvSpPr>
          <p:nvPr/>
        </p:nvSpPr>
        <p:spPr>
          <a:xfrm>
            <a:off x="9334500" y="1983105"/>
            <a:ext cx="704850" cy="704850"/>
          </a:xfrm>
          <a:prstGeom prst="ellipse">
            <a:avLst/>
          </a:prstGeom>
          <a:solidFill>
            <a:srgbClr val="FFF7D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AF0D88D-9153-4594-94EB-401B64F8F970}"/>
              </a:ext>
            </a:extLst>
          </p:cNvPr>
          <p:cNvSpPr>
            <a:spLocks noGrp="1"/>
          </p:cNvSpPr>
          <p:nvPr/>
        </p:nvSpPr>
        <p:spPr>
          <a:xfrm>
            <a:off x="6858000" y="3886200"/>
            <a:ext cx="15240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FF4D82B-C668-41E5-8890-B445A89CFFF8}"/>
              </a:ext>
            </a:extLst>
          </p:cNvPr>
          <p:cNvSpPr>
            <a:spLocks noGrp="1"/>
          </p:cNvSpPr>
          <p:nvPr/>
        </p:nvSpPr>
        <p:spPr>
          <a:xfrm>
            <a:off x="7524750" y="3771900"/>
            <a:ext cx="17335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E97341F-3E3D-495F-9EE0-021D74CFF093}"/>
              </a:ext>
            </a:extLst>
          </p:cNvPr>
          <p:cNvSpPr>
            <a:spLocks noGrp="1"/>
          </p:cNvSpPr>
          <p:nvPr/>
        </p:nvSpPr>
        <p:spPr>
          <a:xfrm>
            <a:off x="8191500" y="3657600"/>
            <a:ext cx="19431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C5A83D2-25AE-40EA-B0F5-4E9A0B4FFD8F}"/>
              </a:ext>
            </a:extLst>
          </p:cNvPr>
          <p:cNvSpPr>
            <a:spLocks noGrp="1"/>
          </p:cNvSpPr>
          <p:nvPr/>
        </p:nvSpPr>
        <p:spPr>
          <a:xfrm>
            <a:off x="8858250" y="3543300"/>
            <a:ext cx="21526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D7A6276-B0C9-477A-AA2A-C2EAA30AD0AE}"/>
              </a:ext>
            </a:extLst>
          </p:cNvPr>
          <p:cNvSpPr>
            <a:spLocks noGrp="1"/>
          </p:cNvSpPr>
          <p:nvPr/>
        </p:nvSpPr>
        <p:spPr>
          <a:xfrm>
            <a:off x="809625" y="39052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杜甫比李白小十一岁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7C76E74-D640-40E6-A0A8-D1AA306F6F40}"/>
              </a:ext>
            </a:extLst>
          </p:cNvPr>
          <p:cNvSpPr>
            <a:spLocks noGrp="1"/>
          </p:cNvSpPr>
          <p:nvPr/>
        </p:nvSpPr>
        <p:spPr>
          <a:xfrm>
            <a:off x="809625" y="441960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两人共同漫游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A803C6C-0A38-4AA0-8DF2-0F8DC465B825}"/>
              </a:ext>
            </a:extLst>
          </p:cNvPr>
          <p:cNvSpPr>
            <a:spLocks noGrp="1"/>
          </p:cNvSpPr>
          <p:nvPr/>
        </p:nvSpPr>
        <p:spPr>
          <a:xfrm>
            <a:off x="809625" y="49339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李白多次写诗怀念杜甫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4C8F5E26-AB26-4A27-84BC-55ADCD315E70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在成为文学史之前，他们首先是朋友。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DB3E7AA-4103-4037-8FDA-80803844054D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F9F6E27E-16F3-4C04-4BC6-90B938D60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125" y="1304925"/>
            <a:ext cx="5572125" cy="3714750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8C12F40-A9C3-82CE-7233-EBC51CB138AB}"/>
              </a:ext>
            </a:extLst>
          </p:cNvPr>
          <p:cNvSpPr txBox="1"/>
          <p:nvPr/>
        </p:nvSpPr>
        <p:spPr>
          <a:xfrm>
            <a:off x="727650" y="2142945"/>
            <a:ext cx="43396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两人是真的好朋友，并非杜甫单向的仰慕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“飞蓬各自远，且尽手中杯。”</a:t>
            </a:r>
            <a:endParaRPr lang="en-US" altLang="zh-CN" dirty="0"/>
          </a:p>
          <a:p>
            <a:r>
              <a:rPr lang="zh-CN" altLang="en-US" dirty="0"/>
              <a:t>“思君若汶水，浩荡寄南征。”</a:t>
            </a:r>
          </a:p>
        </p:txBody>
      </p:sp>
    </p:spTree>
    <p:extLst>
      <p:ext uri="{BB962C8B-B14F-4D97-AF65-F5344CB8AC3E}">
        <p14:creationId xmlns:p14="http://schemas.microsoft.com/office/powerpoint/2010/main" val="5344712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1BBA40BC-FC9D-468C-85D1-79461A3A45D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71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F739F2C-A2FC-4D1B-86DA-307954E98ECA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6FDFCF4-1934-41F0-8C1A-13C9FB90695B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866367F-DCF7-49F1-BEAC-622C06E47FAB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2EB456B-2119-4593-9B93-F3A504319E20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96A264C-00AF-46B3-B69A-147852E64E51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3C80D30-7C9B-4B8A-83F1-B8F27154E72E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58B441C-E6E0-4827-A339-71723F6016EF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135ED4E-A839-4983-834B-6890ABB2DE70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C5F197B-0D97-4844-976A-BD4F164C2F39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CDC6DDB-F19C-4361-A0AF-3CE5EBBFBD1F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6E18D99-3E6D-4033-8E4F-2B6929315EAE}"/>
              </a:ext>
            </a:extLst>
          </p:cNvPr>
          <p:cNvSpPr>
            <a:spLocks noGrp="1"/>
          </p:cNvSpPr>
          <p:nvPr/>
        </p:nvSpPr>
        <p:spPr>
          <a:xfrm>
            <a:off x="685800" y="800100"/>
            <a:ext cx="10820400" cy="5219700"/>
          </a:xfrm>
          <a:prstGeom prst="rect">
            <a:avLst/>
          </a:prstGeom>
          <a:solidFill>
            <a:srgbClr val="24211D"/>
          </a:solidFill>
          <a:ln w="9525">
            <a:solidFill>
              <a:srgbClr val="38322B"/>
            </a:solidFill>
            <a:prstDash val="solid"/>
          </a:ln>
        </p:spPr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4A6AF536-9F0A-4A80-B0FF-2931DF575B6A}"/>
              </a:ext>
            </a:extLst>
          </p:cNvPr>
          <p:cNvSpPr>
            <a:spLocks noGrp="1"/>
          </p:cNvSpPr>
          <p:nvPr/>
        </p:nvSpPr>
        <p:spPr>
          <a:xfrm>
            <a:off x="7827264" y="1426464"/>
            <a:ext cx="704850" cy="704850"/>
          </a:xfrm>
          <a:prstGeom prst="ellipse">
            <a:avLst/>
          </a:prstGeom>
          <a:solidFill>
            <a:srgbClr val="EFE5C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0D1D390-94DD-4B0E-BCB6-29C8F26B9A76}"/>
              </a:ext>
            </a:extLst>
          </p:cNvPr>
          <p:cNvSpPr>
            <a:spLocks noGrp="1"/>
          </p:cNvSpPr>
          <p:nvPr/>
        </p:nvSpPr>
        <p:spPr>
          <a:xfrm>
            <a:off x="1352550" y="5114925"/>
            <a:ext cx="152400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9780720-3D36-4695-8313-69E8B4A130D5}"/>
              </a:ext>
            </a:extLst>
          </p:cNvPr>
          <p:cNvSpPr>
            <a:spLocks noGrp="1"/>
          </p:cNvSpPr>
          <p:nvPr/>
        </p:nvSpPr>
        <p:spPr>
          <a:xfrm>
            <a:off x="2019300" y="5000625"/>
            <a:ext cx="173355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55756FC-B2B8-4F40-A2D7-F9C2B3D5C5FC}"/>
              </a:ext>
            </a:extLst>
          </p:cNvPr>
          <p:cNvSpPr>
            <a:spLocks noGrp="1"/>
          </p:cNvSpPr>
          <p:nvPr/>
        </p:nvSpPr>
        <p:spPr>
          <a:xfrm>
            <a:off x="2686050" y="4886325"/>
            <a:ext cx="194310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4820F3C-2E3A-4A39-BEED-D34937684901}"/>
              </a:ext>
            </a:extLst>
          </p:cNvPr>
          <p:cNvSpPr>
            <a:spLocks noGrp="1"/>
          </p:cNvSpPr>
          <p:nvPr/>
        </p:nvSpPr>
        <p:spPr>
          <a:xfrm>
            <a:off x="3352800" y="4772025"/>
            <a:ext cx="215265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D882899-89B8-4E9D-B8FE-6B79B9AD6173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F7EFE2"/>
                </a:solidFill>
                <a:latin typeface="SimSun"/>
                <a:ea typeface="SimSun"/>
                <a:cs typeface="SimSun"/>
              </a:rPr>
              <a:t>相看两不厌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C3ECE00-8F44-4F03-A2E4-0D361DDFE42E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rPr>
              <a:t>敬亭山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912D79E-D301-4EB8-955E-C62D533AC888}"/>
              </a:ext>
            </a:extLst>
          </p:cNvPr>
          <p:cNvSpPr>
            <a:spLocks noGrp="1"/>
          </p:cNvSpPr>
          <p:nvPr/>
        </p:nvSpPr>
        <p:spPr>
          <a:xfrm>
            <a:off x="1809750" y="2238375"/>
            <a:ext cx="8572500" cy="2381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相看两不厌</a:t>
            </a:r>
          </a:p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只有敬亭山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F3E14D8-8FB2-4E9B-9B34-9ACD51997C48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ECD499A-57BC-D6E5-0770-9F87B939F1E6}"/>
              </a:ext>
            </a:extLst>
          </p:cNvPr>
          <p:cNvSpPr txBox="1"/>
          <p:nvPr/>
        </p:nvSpPr>
        <p:spPr>
          <a:xfrm>
            <a:off x="627697" y="1386959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你写山川，就不能只写山川</a:t>
            </a:r>
          </a:p>
        </p:txBody>
      </p:sp>
    </p:spTree>
    <p:extLst>
      <p:ext uri="{BB962C8B-B14F-4D97-AF65-F5344CB8AC3E}">
        <p14:creationId xmlns:p14="http://schemas.microsoft.com/office/powerpoint/2010/main" val="7778453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AB422B85-F2D7-4686-AD40-58F9D12CD4F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2B4C5FE-144F-4A1C-B93A-F77F3709FD63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00CCD3A-F0F9-4C29-894E-8081D1610B80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99C1324-1A66-46CF-8669-60F0A9914CA0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22F5AE6-799F-4C3D-9139-79FE6F8613D1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68EB71C-2C1E-4399-98DA-2FCFA0A52416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5011E11-1216-4C55-9614-5BF93A1C6F3C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84ED15E-665E-41CA-82D9-167EC87A3888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CE4E6E8-6D71-4116-85EE-51AF359AEF8A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58AD36C-FA08-47E5-A090-7A6DFD9B77F5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7D57D32-5CF5-4824-B008-EB7930E8D651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F7DDBA2-FA41-4FC7-B56A-D988B6CBB8EC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白发三千丈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E3D67BA-0E44-4DAA-A4C4-398450B2EB39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想象力的极限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33CB2DE-00B1-4C7B-83DF-6D3924C964E8}"/>
              </a:ext>
            </a:extLst>
          </p:cNvPr>
          <p:cNvSpPr>
            <a:spLocks noGrp="1"/>
          </p:cNvSpPr>
          <p:nvPr/>
        </p:nvSpPr>
        <p:spPr>
          <a:xfrm>
            <a:off x="6191250" y="1600200"/>
            <a:ext cx="4762500" cy="3190875"/>
          </a:xfrm>
          <a:prstGeom prst="rect">
            <a:avLst/>
          </a:prstGeom>
          <a:solidFill>
            <a:srgbClr val="EADFCE"/>
          </a:solidFill>
          <a:ln w="9525">
            <a:solidFill>
              <a:srgbClr val="D6C5AA"/>
            </a:solidFill>
            <a:prstDash val="solid"/>
          </a:ln>
        </p:spPr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8D28CE10-F922-4C5E-A125-00F70930E185}"/>
              </a:ext>
            </a:extLst>
          </p:cNvPr>
          <p:cNvSpPr>
            <a:spLocks noGrp="1"/>
          </p:cNvSpPr>
          <p:nvPr/>
        </p:nvSpPr>
        <p:spPr>
          <a:xfrm>
            <a:off x="9334500" y="1983105"/>
            <a:ext cx="704850" cy="704850"/>
          </a:xfrm>
          <a:prstGeom prst="ellipse">
            <a:avLst/>
          </a:prstGeom>
          <a:solidFill>
            <a:srgbClr val="FFF7D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F861D99-1130-4AAF-9A55-13F3F7D772AD}"/>
              </a:ext>
            </a:extLst>
          </p:cNvPr>
          <p:cNvSpPr>
            <a:spLocks noGrp="1"/>
          </p:cNvSpPr>
          <p:nvPr/>
        </p:nvSpPr>
        <p:spPr>
          <a:xfrm>
            <a:off x="6858000" y="3886200"/>
            <a:ext cx="15240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383BF91-F4BC-4DC5-A392-9054762455BA}"/>
              </a:ext>
            </a:extLst>
          </p:cNvPr>
          <p:cNvSpPr>
            <a:spLocks noGrp="1"/>
          </p:cNvSpPr>
          <p:nvPr/>
        </p:nvSpPr>
        <p:spPr>
          <a:xfrm>
            <a:off x="7524750" y="3771900"/>
            <a:ext cx="17335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2AC39A1-3354-4E28-B12A-A67E3E330FC2}"/>
              </a:ext>
            </a:extLst>
          </p:cNvPr>
          <p:cNvSpPr>
            <a:spLocks noGrp="1"/>
          </p:cNvSpPr>
          <p:nvPr/>
        </p:nvSpPr>
        <p:spPr>
          <a:xfrm>
            <a:off x="8191500" y="3657600"/>
            <a:ext cx="19431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755B421-016F-4797-B493-3143FBF177D8}"/>
              </a:ext>
            </a:extLst>
          </p:cNvPr>
          <p:cNvSpPr>
            <a:spLocks noGrp="1"/>
          </p:cNvSpPr>
          <p:nvPr/>
        </p:nvSpPr>
        <p:spPr>
          <a:xfrm>
            <a:off x="8858250" y="3543300"/>
            <a:ext cx="21526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7E05FB0-B47B-4BAF-9CFD-46B67CB6587D}"/>
              </a:ext>
            </a:extLst>
          </p:cNvPr>
          <p:cNvSpPr>
            <a:spLocks noGrp="1"/>
          </p:cNvSpPr>
          <p:nvPr/>
        </p:nvSpPr>
        <p:spPr>
          <a:xfrm>
            <a:off x="809625" y="1714500"/>
            <a:ext cx="4524375" cy="1905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白发三千丈</a:t>
            </a:r>
          </a:p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缘愁似个长</a:t>
            </a:r>
          </a:p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不知明镜里</a:t>
            </a:r>
          </a:p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何处得秋霜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2C78F58-DB51-4AE1-B883-26ABA1AD04A4}"/>
              </a:ext>
            </a:extLst>
          </p:cNvPr>
          <p:cNvSpPr>
            <a:spLocks noGrp="1"/>
          </p:cNvSpPr>
          <p:nvPr/>
        </p:nvSpPr>
        <p:spPr>
          <a:xfrm>
            <a:off x="809625" y="39052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《秋浦歌》晚年代表作之一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3AFBFF4-F48F-4DFE-B393-08F999FB3CC5}"/>
              </a:ext>
            </a:extLst>
          </p:cNvPr>
          <p:cNvSpPr>
            <a:spLocks noGrp="1"/>
          </p:cNvSpPr>
          <p:nvPr/>
        </p:nvSpPr>
        <p:spPr>
          <a:xfrm>
            <a:off x="809625" y="441960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以夸张著称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9B19A9F-99E7-4C22-B95A-8BB37749224A}"/>
              </a:ext>
            </a:extLst>
          </p:cNvPr>
          <p:cNvSpPr>
            <a:spLocks noGrp="1"/>
          </p:cNvSpPr>
          <p:nvPr/>
        </p:nvSpPr>
        <p:spPr>
          <a:xfrm>
            <a:off x="809625" y="49339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白发成为忧愁象征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C59B217-11E4-429D-9C8C-9182D0B46A14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现实有边界，而想象没有。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30C72D3-096C-4B47-B3F2-9050FEDC65EF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4BA0B14E-7E0E-2E8E-18A1-B10C53E49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1206" y="822722"/>
            <a:ext cx="6034087" cy="4525565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23A367A-7CEE-2202-25AB-CC0ED3032B61}"/>
              </a:ext>
            </a:extLst>
          </p:cNvPr>
          <p:cNvSpPr txBox="1"/>
          <p:nvPr/>
        </p:nvSpPr>
        <p:spPr>
          <a:xfrm>
            <a:off x="627697" y="1386959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你写失意，就不能只写失意</a:t>
            </a:r>
          </a:p>
        </p:txBody>
      </p:sp>
    </p:spTree>
    <p:extLst>
      <p:ext uri="{BB962C8B-B14F-4D97-AF65-F5344CB8AC3E}">
        <p14:creationId xmlns:p14="http://schemas.microsoft.com/office/powerpoint/2010/main" val="744693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D62BC58D-8777-4A8D-8C03-305094FD546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2161CF8-C0B0-4793-8DCB-0E18D1B08F3C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856E7CF-DFA7-4DAA-8E7D-049590E047AA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5E740A7-159B-4B33-80BA-0DF537E6361A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58A8129-3DF4-4EC4-998E-525B54F6A16A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1DC06B9-E319-439C-9CEF-F941604D5683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BEB7B86-C8EF-4270-AD05-BC3986D6F5F5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2C3BE50-1E42-4F8A-8833-DBB46F9FA86B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64B3CE2-87AF-4FD8-98A2-B0AADF5BD182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7934D7F-B677-4D23-9B77-F0B37376F811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D7DD2EE-C207-4FA7-B73B-ECB8FB14C228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A5B4744-E626-441D-8CBA-0B2810C02E16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人生在世不称意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8409618-A093-4C89-A8FB-AB8BE54EA97D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失意中的自由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4D28877-41BF-4402-9C8E-0631ECB0F669}"/>
              </a:ext>
            </a:extLst>
          </p:cNvPr>
          <p:cNvSpPr>
            <a:spLocks noGrp="1"/>
          </p:cNvSpPr>
          <p:nvPr/>
        </p:nvSpPr>
        <p:spPr>
          <a:xfrm>
            <a:off x="6191250" y="1600200"/>
            <a:ext cx="4762500" cy="3190875"/>
          </a:xfrm>
          <a:prstGeom prst="rect">
            <a:avLst/>
          </a:prstGeom>
          <a:solidFill>
            <a:srgbClr val="EADFCE"/>
          </a:solidFill>
          <a:ln w="9525">
            <a:solidFill>
              <a:srgbClr val="D6C5AA"/>
            </a:solidFill>
            <a:prstDash val="solid"/>
          </a:ln>
        </p:spPr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40979197-253A-4AE6-B515-45649B73A794}"/>
              </a:ext>
            </a:extLst>
          </p:cNvPr>
          <p:cNvSpPr>
            <a:spLocks noGrp="1"/>
          </p:cNvSpPr>
          <p:nvPr/>
        </p:nvSpPr>
        <p:spPr>
          <a:xfrm>
            <a:off x="9334500" y="1983105"/>
            <a:ext cx="704850" cy="704850"/>
          </a:xfrm>
          <a:prstGeom prst="ellipse">
            <a:avLst/>
          </a:prstGeom>
          <a:solidFill>
            <a:srgbClr val="FFF7D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8543095-97AA-4742-92E1-AAEFE30F70E6}"/>
              </a:ext>
            </a:extLst>
          </p:cNvPr>
          <p:cNvSpPr>
            <a:spLocks noGrp="1"/>
          </p:cNvSpPr>
          <p:nvPr/>
        </p:nvSpPr>
        <p:spPr>
          <a:xfrm>
            <a:off x="6858000" y="3886200"/>
            <a:ext cx="15240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B783FDF-3B11-479A-8BC2-F66490342BD4}"/>
              </a:ext>
            </a:extLst>
          </p:cNvPr>
          <p:cNvSpPr>
            <a:spLocks noGrp="1"/>
          </p:cNvSpPr>
          <p:nvPr/>
        </p:nvSpPr>
        <p:spPr>
          <a:xfrm>
            <a:off x="7524750" y="3771900"/>
            <a:ext cx="17335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936E09A-F3E3-4F2F-812A-7F21B6C88DF0}"/>
              </a:ext>
            </a:extLst>
          </p:cNvPr>
          <p:cNvSpPr>
            <a:spLocks noGrp="1"/>
          </p:cNvSpPr>
          <p:nvPr/>
        </p:nvSpPr>
        <p:spPr>
          <a:xfrm>
            <a:off x="8191500" y="3657600"/>
            <a:ext cx="19431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1DA9EB9-5457-48B0-A669-D0C25BDC5095}"/>
              </a:ext>
            </a:extLst>
          </p:cNvPr>
          <p:cNvSpPr>
            <a:spLocks noGrp="1"/>
          </p:cNvSpPr>
          <p:nvPr/>
        </p:nvSpPr>
        <p:spPr>
          <a:xfrm>
            <a:off x="8858250" y="3543300"/>
            <a:ext cx="21526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549E94D-2CC9-4532-9467-ACC00E47482D}"/>
              </a:ext>
            </a:extLst>
          </p:cNvPr>
          <p:cNvSpPr>
            <a:spLocks noGrp="1"/>
          </p:cNvSpPr>
          <p:nvPr/>
        </p:nvSpPr>
        <p:spPr>
          <a:xfrm>
            <a:off x="809625" y="1714500"/>
            <a:ext cx="4524375" cy="1905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人生在世不称意</a:t>
            </a:r>
          </a:p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明朝散发弄扁舟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82C07C0-C200-4A82-8D77-C631BBB9F8C8}"/>
              </a:ext>
            </a:extLst>
          </p:cNvPr>
          <p:cNvSpPr>
            <a:spLocks noGrp="1"/>
          </p:cNvSpPr>
          <p:nvPr/>
        </p:nvSpPr>
        <p:spPr>
          <a:xfrm>
            <a:off x="809625" y="39052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创作于政治失意时期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BA678D3-44E4-45C9-B3E1-7A3446AEAE3F}"/>
              </a:ext>
            </a:extLst>
          </p:cNvPr>
          <p:cNvSpPr>
            <a:spLocks noGrp="1"/>
          </p:cNvSpPr>
          <p:nvPr/>
        </p:nvSpPr>
        <p:spPr>
          <a:xfrm>
            <a:off x="809625" y="441960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表达理想与现实冲突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F533345-8DBF-4C82-BC49-8CF7EFD76E9C}"/>
              </a:ext>
            </a:extLst>
          </p:cNvPr>
          <p:cNvSpPr>
            <a:spLocks noGrp="1"/>
          </p:cNvSpPr>
          <p:nvPr/>
        </p:nvSpPr>
        <p:spPr>
          <a:xfrm>
            <a:off x="809625" y="49339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最终回到自由选择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3B5A5BC-839B-41FE-9C43-6F845B031AF9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李白的自由，往往诞生于失意之后。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94A1178-1284-40B8-BCDA-D54462FCD226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pic>
        <p:nvPicPr>
          <p:cNvPr id="27" name="图片 26" descr="手持青锋剑，斗酒诗百篇，李白为何被称之为“诗仙”_百科TA说">
            <a:extLst>
              <a:ext uri="{FF2B5EF4-FFF2-40B4-BE49-F238E27FC236}">
                <a16:creationId xmlns:a16="http://schemas.microsoft.com/office/drawing/2014/main" id="{58E11704-EAA3-D32B-B24E-13B7FC055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047750"/>
            <a:ext cx="5715000" cy="4000500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4D3F0808-0AD6-8D2E-2326-CDEC5898645E}"/>
              </a:ext>
            </a:extLst>
          </p:cNvPr>
          <p:cNvSpPr txBox="1"/>
          <p:nvPr/>
        </p:nvSpPr>
        <p:spPr>
          <a:xfrm>
            <a:off x="685800" y="1713468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你写自由，就不能只写自由</a:t>
            </a:r>
          </a:p>
        </p:txBody>
      </p:sp>
    </p:spTree>
    <p:extLst>
      <p:ext uri="{BB962C8B-B14F-4D97-AF65-F5344CB8AC3E}">
        <p14:creationId xmlns:p14="http://schemas.microsoft.com/office/powerpoint/2010/main" val="11006693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FAC00414-60BA-46C3-B7CA-729E2E59841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7B63124-FA35-47A9-B67A-41777A95F28C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33C8DDC-F0B7-452E-B0BB-E4D8B83B3D10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791D5DE-00CC-49C1-839B-A7305DC3ED88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CAE4248-163B-4252-8852-95B97FF0BB3E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FAF51BE-FEF7-43BC-822A-09E3B1D22712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D1A8EC2-2255-4E2B-B5C6-A4C28FF70690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154CBB3-D576-4C22-A189-83B6C4D624B0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BA50891-2774-47AA-97C3-9328F9886434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3E5AD6A-BE7B-4CF6-820D-193D52DEF09D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8D35993-57AC-4815-BE67-E40A2F11B96F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A463ADD-F769-4DD7-8D46-25261646A25F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历史来了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1B37F15-BD08-486A-8E43-4793671B996C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安史之乱（755）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97C7F6A-4D94-4DF5-8F49-C514EEBE9886}"/>
              </a:ext>
            </a:extLst>
          </p:cNvPr>
          <p:cNvSpPr>
            <a:spLocks noGrp="1"/>
          </p:cNvSpPr>
          <p:nvPr/>
        </p:nvSpPr>
        <p:spPr>
          <a:xfrm>
            <a:off x="952500" y="1619250"/>
            <a:ext cx="4381500" cy="1238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7E8126D-80D8-4F12-9538-944D9EE9E107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822101E-E6DA-BD27-403E-1DC5E1E355E4}"/>
              </a:ext>
            </a:extLst>
          </p:cNvPr>
          <p:cNvSpPr txBox="1"/>
          <p:nvPr/>
        </p:nvSpPr>
        <p:spPr>
          <a:xfrm>
            <a:off x="666750" y="1568450"/>
            <a:ext cx="57246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李白已经</a:t>
            </a:r>
            <a:r>
              <a:rPr lang="en-US" altLang="zh-CN" dirty="0"/>
              <a:t>54</a:t>
            </a:r>
            <a:r>
              <a:rPr lang="zh-CN" altLang="en-US" dirty="0"/>
              <a:t>岁，隐居山野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但是永王的招募还是激发了自比诸葛、谢安的士人理想</a:t>
            </a:r>
          </a:p>
        </p:txBody>
      </p:sp>
    </p:spTree>
    <p:extLst>
      <p:ext uri="{BB962C8B-B14F-4D97-AF65-F5344CB8AC3E}">
        <p14:creationId xmlns:p14="http://schemas.microsoft.com/office/powerpoint/2010/main" val="18254376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17671B2A-B398-4A28-BFFB-1AFE2D9BF20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6E37204-DC5E-4A6F-B33F-3856438E4DC2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EF283E8-1866-4908-AA2B-7A229A46676D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C18E6FF-8619-4080-8AF9-8BFF398EA629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5B65B99-7C27-4533-AEFC-1F0F1793E44B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0B5015C-DC26-47C8-A2D2-399A48F9F93C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120828A-FFFA-4018-A744-29CAE7E5510A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64F5524-6FFC-42D8-99FC-D42FE1011750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44DC194-E812-4083-8543-36B0306EC032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644B7F7-7B07-4172-9FC5-A2BFD5F2ABB9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F89FC3D-8B23-4B45-BF37-186EAF8991A9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DBC905E-D10F-48DB-881B-6D7E96A89294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李白最后一次入世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E33744A-34D5-4240-9CDB-BDC12F0B7EA1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理想与时代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DC7A379-CEDD-4902-B7B2-4B1CEF9F21EB}"/>
              </a:ext>
            </a:extLst>
          </p:cNvPr>
          <p:cNvSpPr>
            <a:spLocks noGrp="1"/>
          </p:cNvSpPr>
          <p:nvPr/>
        </p:nvSpPr>
        <p:spPr>
          <a:xfrm>
            <a:off x="952500" y="1619250"/>
            <a:ext cx="4381500" cy="1238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8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即使到了晚年，李白依然没有放弃经世理想。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C23C4E3-7A19-4AF7-A359-F460266DDB38}"/>
              </a:ext>
            </a:extLst>
          </p:cNvPr>
          <p:cNvSpPr>
            <a:spLocks noGrp="1"/>
          </p:cNvSpPr>
          <p:nvPr/>
        </p:nvSpPr>
        <p:spPr>
          <a:xfrm>
            <a:off x="6191250" y="1714500"/>
            <a:ext cx="457200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参与永王幕府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A313235-FB96-4DFA-9835-F157157F1467}"/>
              </a:ext>
            </a:extLst>
          </p:cNvPr>
          <p:cNvSpPr>
            <a:spLocks noGrp="1"/>
          </p:cNvSpPr>
          <p:nvPr/>
        </p:nvSpPr>
        <p:spPr>
          <a:xfrm>
            <a:off x="6191250" y="2228850"/>
            <a:ext cx="457200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安史之乱后的权力重组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D57F0EC-5230-4271-A283-FA5C7A5BB999}"/>
              </a:ext>
            </a:extLst>
          </p:cNvPr>
          <p:cNvSpPr>
            <a:spLocks noGrp="1"/>
          </p:cNvSpPr>
          <p:nvPr/>
        </p:nvSpPr>
        <p:spPr>
          <a:xfrm>
            <a:off x="6191250" y="2743200"/>
            <a:ext cx="457200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政治判断失误，被流放夜郎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412202E-1249-47A8-88A7-2B466CE963F8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6DFDFA1F-E42D-E542-6CBA-5F13864AC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975" y="2931134"/>
            <a:ext cx="2545099" cy="3393466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9268CB81-557A-AE28-6966-206FE720AF1A}"/>
              </a:ext>
            </a:extLst>
          </p:cNvPr>
          <p:cNvSpPr txBox="1"/>
          <p:nvPr/>
        </p:nvSpPr>
        <p:spPr>
          <a:xfrm>
            <a:off x="4943476" y="4154109"/>
            <a:ext cx="25987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天上白玉京 十二楼五城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仙人抚我顶  结发受长生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21DB890-F349-8014-7240-6D5E7F276E46}"/>
              </a:ext>
            </a:extLst>
          </p:cNvPr>
          <p:cNvSpPr txBox="1"/>
          <p:nvPr/>
        </p:nvSpPr>
        <p:spPr>
          <a:xfrm>
            <a:off x="4953000" y="5238750"/>
            <a:ext cx="6417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受道家思想影响；李白的精神世界永远保有丰富、浪漫的想象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83627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6959494-960E-489C-8CD1-8874310E948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71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FC1D5E8-BE88-4B65-A40F-A86010F91910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6950A9E-0F98-454F-B7B2-38809AB0EAA1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38E4CC-4947-4313-BE66-23B45564A33E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D789E97-6CAC-4662-885F-AA1B9A82215E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CAA8FBE-4E9B-445A-B02E-39487F52A35F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7EC1437-404A-4D73-BDEB-8646B509A299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079B99B-B5C5-4E29-B388-C489BF9A1322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61C9671-DEC5-4FE2-B8DB-9188B203E364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5CEAE22-2DB5-422B-B1BC-0DA7A506D5DA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98886E5-DE3F-495B-97EC-F1618700A1FD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DE4B2C57-17E4-4727-BF24-9BBB8293459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33333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BADB1B7-E1D8-4F5A-9452-42592F8F8B06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F7EFE2"/>
                </a:solidFill>
                <a:latin typeface="SimSun"/>
                <a:ea typeface="SimSun"/>
                <a:cs typeface="SimSun"/>
              </a:rPr>
              <a:t>轻舟已过万重山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AB6E5F4-224F-45E7-9EB9-90D40065EF1A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rPr>
              <a:t>白帝城（759）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63A12C4-9B6E-4666-8CB8-A956B5BFC15C}"/>
              </a:ext>
            </a:extLst>
          </p:cNvPr>
          <p:cNvSpPr>
            <a:spLocks noGrp="1"/>
          </p:cNvSpPr>
          <p:nvPr/>
        </p:nvSpPr>
        <p:spPr>
          <a:xfrm>
            <a:off x="1809750" y="2238375"/>
            <a:ext cx="8572500" cy="2381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朝辞白帝彩云间</a:t>
            </a:r>
          </a:p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千里江陵一日还</a:t>
            </a:r>
          </a:p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两岸猿声啼不住</a:t>
            </a:r>
          </a:p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轻舟已过万重山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C331F30-73CF-4EE3-8B0C-BB726566F23C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20910678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4B2EBE98-FF5C-4E8D-9CB2-A8FD9D6EA53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71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E14FAAA-D3D8-49BB-B5A6-91356591C2CF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F38038B-EFFC-422E-A01F-223215981F84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367A665-9EB6-4E0F-B288-EDD5830F7645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C991B33-86D5-4AA8-B2C9-A1CA71878E1E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9AEDE72-2DE4-4066-8914-033A950EECB8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DBD8781-60C9-4259-A3CF-52720F7FBEC1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E1AFC74-36F6-4294-8F9C-8B118EF25F48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492DDD5-F10F-4B69-93D9-82FE886FBFF9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642F946-2E4D-44E8-A2E5-F6B626AF3C75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34240E4-958B-4191-8E82-2050CE51EA95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B20B14D-A89F-40C1-A8CC-842CB6617F96}"/>
              </a:ext>
            </a:extLst>
          </p:cNvPr>
          <p:cNvSpPr>
            <a:spLocks noGrp="1"/>
          </p:cNvSpPr>
          <p:nvPr/>
        </p:nvSpPr>
        <p:spPr>
          <a:xfrm>
            <a:off x="685800" y="800100"/>
            <a:ext cx="10820400" cy="5219700"/>
          </a:xfrm>
          <a:prstGeom prst="rect">
            <a:avLst/>
          </a:prstGeom>
          <a:solidFill>
            <a:srgbClr val="24211D"/>
          </a:solidFill>
          <a:ln w="9525">
            <a:solidFill>
              <a:srgbClr val="38322B"/>
            </a:solidFill>
            <a:prstDash val="solid"/>
          </a:ln>
        </p:spPr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6465F2FB-DADA-41BF-8CDD-850C692A1DA4}"/>
              </a:ext>
            </a:extLst>
          </p:cNvPr>
          <p:cNvSpPr>
            <a:spLocks noGrp="1"/>
          </p:cNvSpPr>
          <p:nvPr/>
        </p:nvSpPr>
        <p:spPr>
          <a:xfrm>
            <a:off x="7827264" y="1426464"/>
            <a:ext cx="704850" cy="704850"/>
          </a:xfrm>
          <a:prstGeom prst="ellipse">
            <a:avLst/>
          </a:prstGeom>
          <a:solidFill>
            <a:srgbClr val="EFE5C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95C8BBB-DEDF-4EBF-A317-4EB3F8F6BB1D}"/>
              </a:ext>
            </a:extLst>
          </p:cNvPr>
          <p:cNvSpPr>
            <a:spLocks noGrp="1"/>
          </p:cNvSpPr>
          <p:nvPr/>
        </p:nvSpPr>
        <p:spPr>
          <a:xfrm>
            <a:off x="1352550" y="5114925"/>
            <a:ext cx="152400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4AE68D4-B4BB-402F-AA5A-94E88C1E134D}"/>
              </a:ext>
            </a:extLst>
          </p:cNvPr>
          <p:cNvSpPr>
            <a:spLocks noGrp="1"/>
          </p:cNvSpPr>
          <p:nvPr/>
        </p:nvSpPr>
        <p:spPr>
          <a:xfrm>
            <a:off x="2019300" y="5000625"/>
            <a:ext cx="173355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9A1D0BC-5EF4-46E6-8D35-DF242C12E8DB}"/>
              </a:ext>
            </a:extLst>
          </p:cNvPr>
          <p:cNvSpPr>
            <a:spLocks noGrp="1"/>
          </p:cNvSpPr>
          <p:nvPr/>
        </p:nvSpPr>
        <p:spPr>
          <a:xfrm>
            <a:off x="2686050" y="4886325"/>
            <a:ext cx="194310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A143B98-AFCD-4EE4-9256-3D4C47750C28}"/>
              </a:ext>
            </a:extLst>
          </p:cNvPr>
          <p:cNvSpPr>
            <a:spLocks noGrp="1"/>
          </p:cNvSpPr>
          <p:nvPr/>
        </p:nvSpPr>
        <p:spPr>
          <a:xfrm>
            <a:off x="3352800" y="4772025"/>
            <a:ext cx="215265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7028A1A-44DD-4322-BEDB-05940C320A96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F7EFE2"/>
                </a:solidFill>
                <a:latin typeface="SimSun"/>
                <a:ea typeface="SimSun"/>
                <a:cs typeface="SimSun"/>
              </a:rPr>
              <a:t>大鹏的谢幕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25616B6-C6C5-47FE-817C-88267BD6253E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rPr>
              <a:t>从《上李邕》到《临路歌》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FC92E08-D567-4C86-B08F-5FE9C6B5F326}"/>
              </a:ext>
            </a:extLst>
          </p:cNvPr>
          <p:cNvSpPr>
            <a:spLocks noGrp="1"/>
          </p:cNvSpPr>
          <p:nvPr/>
        </p:nvSpPr>
        <p:spPr>
          <a:xfrm>
            <a:off x="1809750" y="2238375"/>
            <a:ext cx="8572500" cy="2381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lang="zh-CN" altLang="en-US" sz="2925" b="0" dirty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“捞月而死”</a:t>
            </a:r>
            <a:endParaRPr sz="2925" b="0" dirty="0">
              <a:solidFill>
                <a:srgbClr val="F7EFE2"/>
              </a:solidFill>
              <a:latin typeface="SimSun"/>
              <a:ea typeface="SimSun"/>
              <a:cs typeface="SimSun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786FBDA-D3EF-4D7E-8DFA-26114187C04A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8137048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EDACC0E9-A2A6-47A5-AF33-6990F4AFDE0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983321C-523D-404F-B1A2-1D3E4D08C74D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B1C08D1-0E86-451E-AA10-822B4DC43616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94FECCD-DB59-495A-9BC7-68FAEE85C82F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158D723-C191-46CF-B9B4-15D3F8127867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0A2DDB9-C01A-4AB1-A56B-D13A3FE79414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A6E2E20-1B02-472F-A6C4-BFEDB1CA6EAA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2DB9F18-11ED-4E7C-998C-5DEA01605F4D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BFA9165-A5EA-4C4D-9DC1-AE6316A930C0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FA50AB8-594E-4B2A-B15A-6DBBB895B7A1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8CEC8AD-6D58-42D4-AFBA-5AE245629AA1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ECFE9DF-19CF-4E78-A01A-7EF35EA52916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长安与夜郎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B90EC2A-F170-4F25-8343-098E2096191D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从帝国中心到边缘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543175" y="771525"/>
            <a:ext cx="8434387" cy="5622925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52BD0852-4D11-49DD-8B14-E577E10B8768}"/>
              </a:ext>
            </a:extLst>
          </p:cNvPr>
          <p:cNvSpPr>
            <a:spLocks noGrp="1"/>
          </p:cNvSpPr>
          <p:nvPr/>
        </p:nvSpPr>
        <p:spPr>
          <a:xfrm>
            <a:off x="319087" y="2387600"/>
            <a:ext cx="2714625" cy="2190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650" b="0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昔在长安醉花柳</a:t>
            </a:r>
            <a:endParaRPr sz="1650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650" b="0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五侯七贵同杯酒</a:t>
            </a:r>
            <a:endParaRPr sz="1650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49B4401-CCC0-4E38-8809-E0DEEFCF9B38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20900317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>
            <a:extLst>
              <a:ext uri="{FF2B5EF4-FFF2-40B4-BE49-F238E27FC236}">
                <a16:creationId xmlns:a16="http://schemas.microsoft.com/office/drawing/2014/main" id="{DBCF9933-5CB2-4F67-8A93-FA07750F739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A78DCE1-A0F5-4790-8839-9E08D170A99A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6AEB46D-CA58-4DF3-889A-049E6AFD1530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651E298-BCBF-40F0-B1EE-C60381C723B3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4F1E927-7FC5-4882-B111-9929BD1FF230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E868380-56E7-46AE-B896-94656A07BB04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AA473EA-C080-4333-BF96-D5D54A435769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F6900F6-199D-464D-AE4E-7B60D254799F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903CFEE-68D4-48FC-9BE4-9C219FB7E817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736716F-F39B-4108-8642-DD7241B3D0B6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7874A1E-1FF8-4EEC-9E96-E3A105F5D969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1930467-053F-405F-9FC2-FC74990AE72C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中国人的第一轮月亮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4A7C683-3574-4ECE-B45F-F00FB688D543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李白留给我们的东西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4982BD0-65A1-4F69-9A95-78DF59AADF2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5FE1348-03CD-468D-9E7A-23BB84BEC21C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FC574EA-4145-4C19-8A5E-36C524C6ACAF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64287FF-08C3-4E70-96D4-6ECA6944329D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9267D16-4EBE-46A9-93B2-E1749CFA9E97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EA29D0C-BC9A-4E8D-8BE5-C94BCFB50B04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6A81276-6097-4DFD-82BE-899C9F7ECF4A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D49339E-467C-430C-8AED-72D06FFFC410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43154BD-1293-4241-973D-CA4EF4E19844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9B381BE-E02C-4A34-A7CB-3C68B748FA58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2B733DC-326B-4F45-81D6-C38037227951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D9C80E3-9E33-481B-ACEF-CC76B89E2DAC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中国人的第一轮月亮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573179D-081B-4B7D-8CE0-8FF02AB1D036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李白留给我们的东西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12C3F24C-40BD-41C6-8DF9-AB0035D2852F}"/>
              </a:ext>
            </a:extLst>
          </p:cNvPr>
          <p:cNvSpPr>
            <a:spLocks noGrp="1"/>
          </p:cNvSpPr>
          <p:nvPr/>
        </p:nvSpPr>
        <p:spPr>
          <a:xfrm>
            <a:off x="5000625" y="2286000"/>
            <a:ext cx="2190750" cy="2190750"/>
          </a:xfrm>
          <a:prstGeom prst="ellipse">
            <a:avLst/>
          </a:prstGeom>
          <a:solidFill>
            <a:srgbClr val="E6D7BF"/>
          </a:solidFill>
          <a:ln w="14288">
            <a:solidFill>
              <a:srgbClr val="B89B58"/>
            </a:solidFill>
            <a:prstDash val="solid"/>
          </a:ln>
        </p:spPr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19801DC-F6C7-457D-9623-E66885EED773}"/>
              </a:ext>
            </a:extLst>
          </p:cNvPr>
          <p:cNvSpPr>
            <a:spLocks noGrp="1"/>
          </p:cNvSpPr>
          <p:nvPr/>
        </p:nvSpPr>
        <p:spPr>
          <a:xfrm>
            <a:off x="5286375" y="2952750"/>
            <a:ext cx="1619250" cy="762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9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李白精神</a:t>
            </a: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263E20DD-D8CB-4F10-A4B5-27BFFCDA2C80}"/>
              </a:ext>
            </a:extLst>
          </p:cNvPr>
          <p:cNvSpPr>
            <a:spLocks noGrp="1"/>
          </p:cNvSpPr>
          <p:nvPr/>
        </p:nvSpPr>
        <p:spPr>
          <a:xfrm>
            <a:off x="2305050" y="1952625"/>
            <a:ext cx="1104900" cy="762000"/>
          </a:xfrm>
          <a:prstGeom prst="ellipse">
            <a:avLst/>
          </a:prstGeom>
          <a:solidFill>
            <a:srgbClr val="F8F1E6"/>
          </a:solidFill>
          <a:ln w="9525">
            <a:solidFill>
              <a:srgbClr val="D5C4AA"/>
            </a:solidFill>
            <a:prstDash val="solid"/>
          </a:ln>
        </p:spPr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F3F9DFA-D58F-4F47-8BED-F76E4E4AD918}"/>
              </a:ext>
            </a:extLst>
          </p:cNvPr>
          <p:cNvSpPr>
            <a:spLocks noGrp="1"/>
          </p:cNvSpPr>
          <p:nvPr/>
        </p:nvSpPr>
        <p:spPr>
          <a:xfrm>
            <a:off x="2381250" y="2171700"/>
            <a:ext cx="9525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绝对自由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9C5746E-8682-4106-A708-7CEA820BDD23}"/>
              </a:ext>
            </a:extLst>
          </p:cNvPr>
          <p:cNvSpPr>
            <a:spLocks noGrp="1"/>
          </p:cNvSpPr>
          <p:nvPr/>
        </p:nvSpPr>
        <p:spPr>
          <a:xfrm>
            <a:off x="3571875" y="2857500"/>
            <a:ext cx="1809750" cy="9525"/>
          </a:xfrm>
          <a:prstGeom prst="rect">
            <a:avLst/>
          </a:prstGeom>
          <a:solidFill>
            <a:srgbClr val="D5C4A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F854D3D9-F0C6-436F-A908-50B5A801CFAC}"/>
              </a:ext>
            </a:extLst>
          </p:cNvPr>
          <p:cNvSpPr>
            <a:spLocks noGrp="1"/>
          </p:cNvSpPr>
          <p:nvPr/>
        </p:nvSpPr>
        <p:spPr>
          <a:xfrm>
            <a:off x="8639175" y="1952625"/>
            <a:ext cx="1104900" cy="762000"/>
          </a:xfrm>
          <a:prstGeom prst="ellipse">
            <a:avLst/>
          </a:prstGeom>
          <a:solidFill>
            <a:srgbClr val="F8F1E6"/>
          </a:solidFill>
          <a:ln w="9525">
            <a:solidFill>
              <a:srgbClr val="D5C4AA"/>
            </a:solidFill>
            <a:prstDash val="solid"/>
          </a:ln>
        </p:spPr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43CFA57-ADE0-4BD8-93DE-0E6E031C1C52}"/>
              </a:ext>
            </a:extLst>
          </p:cNvPr>
          <p:cNvSpPr>
            <a:spLocks noGrp="1"/>
          </p:cNvSpPr>
          <p:nvPr/>
        </p:nvSpPr>
        <p:spPr>
          <a:xfrm>
            <a:off x="8715375" y="2171700"/>
            <a:ext cx="9525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宇宙想象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78EC8FD8-DC81-4E78-BA63-102CD6434226}"/>
              </a:ext>
            </a:extLst>
          </p:cNvPr>
          <p:cNvSpPr>
            <a:spLocks noGrp="1"/>
          </p:cNvSpPr>
          <p:nvPr/>
        </p:nvSpPr>
        <p:spPr>
          <a:xfrm>
            <a:off x="6810375" y="2857500"/>
            <a:ext cx="1666875" cy="9525"/>
          </a:xfrm>
          <a:prstGeom prst="rect">
            <a:avLst/>
          </a:prstGeom>
          <a:solidFill>
            <a:srgbClr val="D5C4A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5773AD2B-1C26-4C0E-9356-7BD039C6C73A}"/>
              </a:ext>
            </a:extLst>
          </p:cNvPr>
          <p:cNvSpPr>
            <a:spLocks noGrp="1"/>
          </p:cNvSpPr>
          <p:nvPr/>
        </p:nvSpPr>
        <p:spPr>
          <a:xfrm>
            <a:off x="2305050" y="4238625"/>
            <a:ext cx="1104900" cy="762000"/>
          </a:xfrm>
          <a:prstGeom prst="ellipse">
            <a:avLst/>
          </a:prstGeom>
          <a:solidFill>
            <a:srgbClr val="F8F1E6"/>
          </a:solidFill>
          <a:ln w="9525">
            <a:solidFill>
              <a:srgbClr val="D5C4AA"/>
            </a:solidFill>
            <a:prstDash val="solid"/>
          </a:ln>
        </p:spPr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7A72FC32-16AE-43A2-BAF1-3E0D19F62ABB}"/>
              </a:ext>
            </a:extLst>
          </p:cNvPr>
          <p:cNvSpPr>
            <a:spLocks noGrp="1"/>
          </p:cNvSpPr>
          <p:nvPr/>
        </p:nvSpPr>
        <p:spPr>
          <a:xfrm>
            <a:off x="2381250" y="4457700"/>
            <a:ext cx="9525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精神独立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62082A9F-089C-4416-84DD-AD3F788021B7}"/>
              </a:ext>
            </a:extLst>
          </p:cNvPr>
          <p:cNvSpPr>
            <a:spLocks noGrp="1"/>
          </p:cNvSpPr>
          <p:nvPr/>
        </p:nvSpPr>
        <p:spPr>
          <a:xfrm>
            <a:off x="3571875" y="4000500"/>
            <a:ext cx="1809750" cy="9525"/>
          </a:xfrm>
          <a:prstGeom prst="rect">
            <a:avLst/>
          </a:prstGeom>
          <a:solidFill>
            <a:srgbClr val="D5C4A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9B37093E-B6CC-4EBD-BAC1-63B48B6B7125}"/>
              </a:ext>
            </a:extLst>
          </p:cNvPr>
          <p:cNvSpPr>
            <a:spLocks noGrp="1"/>
          </p:cNvSpPr>
          <p:nvPr/>
        </p:nvSpPr>
        <p:spPr>
          <a:xfrm>
            <a:off x="8639175" y="4238625"/>
            <a:ext cx="1104900" cy="762000"/>
          </a:xfrm>
          <a:prstGeom prst="ellipse">
            <a:avLst/>
          </a:prstGeom>
          <a:solidFill>
            <a:srgbClr val="F8F1E6"/>
          </a:solidFill>
          <a:ln w="9525">
            <a:solidFill>
              <a:srgbClr val="D5C4AA"/>
            </a:solidFill>
            <a:prstDash val="solid"/>
          </a:ln>
        </p:spPr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586EFC8-649A-44A9-AB7B-C3F250CAF9BB}"/>
              </a:ext>
            </a:extLst>
          </p:cNvPr>
          <p:cNvSpPr>
            <a:spLocks noGrp="1"/>
          </p:cNvSpPr>
          <p:nvPr/>
        </p:nvSpPr>
        <p:spPr>
          <a:xfrm>
            <a:off x="8715375" y="4457700"/>
            <a:ext cx="9525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不可侵自尊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844B8AD-AAD0-484D-BB6A-8B9CBD411E04}"/>
              </a:ext>
            </a:extLst>
          </p:cNvPr>
          <p:cNvSpPr>
            <a:spLocks noGrp="1"/>
          </p:cNvSpPr>
          <p:nvPr/>
        </p:nvSpPr>
        <p:spPr>
          <a:xfrm>
            <a:off x="6810375" y="4000500"/>
            <a:ext cx="1666875" cy="9525"/>
          </a:xfrm>
          <a:prstGeom prst="rect">
            <a:avLst/>
          </a:prstGeom>
          <a:solidFill>
            <a:srgbClr val="D5C4A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C38F001B-D12E-4009-8344-926497FF68C5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9364610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:a16="http://schemas.microsoft.com/office/drawing/2014/main" id="{4EE9D5F1-9DE4-4D97-BBD2-A14AD54AD75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EFDC908-8579-4416-8A12-3D50A3C21978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EA88715-C792-468D-8E77-ABBE3A709B00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56FBBD4-DB89-4991-853B-11E0BCCCE310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BCDE758-F6C0-4A20-905B-F5A6F0FBA661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4E630E4-453D-47CD-8908-78D4B104A950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641B2D4-4E19-436B-8A81-06BEDC648518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2DD7201-CC49-447A-8A13-79E82A0ED89B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6844FEE-1A77-4B41-AC35-7A9589AA35D2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A2CADFF-F8C1-4058-84B2-9D96A34816CC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6C479D6-6134-46E4-89D6-565AF4BC7094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3162F38-7A27-4A8A-B989-94A769E77561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大鹏与凌绝顶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D98EE41-511F-428F-969B-A4EB7A74C7D3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 dirty="0" err="1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两个盛唐青年</a:t>
            </a:r>
            <a:endParaRPr sz="1200" b="0" dirty="0">
              <a:solidFill>
                <a:srgbClr val="7A2E2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2327A12-770E-4356-B5C4-A078C7E40B63}"/>
              </a:ext>
            </a:extLst>
          </p:cNvPr>
          <p:cNvSpPr>
            <a:spLocks noGrp="1"/>
          </p:cNvSpPr>
          <p:nvPr/>
        </p:nvSpPr>
        <p:spPr>
          <a:xfrm>
            <a:off x="5981700" y="1524000"/>
            <a:ext cx="9525" cy="3857625"/>
          </a:xfrm>
          <a:prstGeom prst="rect">
            <a:avLst/>
          </a:prstGeom>
          <a:solidFill>
            <a:srgbClr val="D5C4A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3E47FD7-3A0B-4D44-9DCB-E7CB888D568F}"/>
              </a:ext>
            </a:extLst>
          </p:cNvPr>
          <p:cNvSpPr>
            <a:spLocks noGrp="1"/>
          </p:cNvSpPr>
          <p:nvPr/>
        </p:nvSpPr>
        <p:spPr>
          <a:xfrm>
            <a:off x="904875" y="1952625"/>
            <a:ext cx="4286250" cy="1809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李白</a:t>
            </a:r>
            <a:r>
              <a:rPr sz="1875" b="0" dirty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：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大鹏一日同风起</a:t>
            </a:r>
            <a:endParaRPr lang="en-US" sz="1875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lang="zh-CN" altLang="en-US" sz="1875" dirty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我辈岂是蓬蒿人</a:t>
            </a:r>
            <a:endParaRPr sz="1875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4C6CB83-0B37-4A78-B219-1698CEEDF2D7}"/>
              </a:ext>
            </a:extLst>
          </p:cNvPr>
          <p:cNvSpPr>
            <a:spLocks noGrp="1"/>
          </p:cNvSpPr>
          <p:nvPr/>
        </p:nvSpPr>
        <p:spPr>
          <a:xfrm>
            <a:off x="7000875" y="1952625"/>
            <a:ext cx="4286250" cy="1809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杜甫</a:t>
            </a:r>
            <a:r>
              <a:rPr sz="1875" b="0" dirty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：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会当凌绝顶</a:t>
            </a:r>
            <a:endParaRPr lang="en-US" sz="1875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lang="zh-CN" altLang="en-US" sz="1875" dirty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下笔如有神</a:t>
            </a:r>
            <a:endParaRPr sz="1875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7F0CEF9-0FA4-485C-8E72-B43FB4637C96}"/>
              </a:ext>
            </a:extLst>
          </p:cNvPr>
          <p:cNvSpPr>
            <a:spLocks noGrp="1"/>
          </p:cNvSpPr>
          <p:nvPr/>
        </p:nvSpPr>
        <p:spPr>
          <a:xfrm>
            <a:off x="2190750" y="4333875"/>
            <a:ext cx="7810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endParaRPr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6BF3EC6-6C86-420E-8234-6F8BA3DDC0C9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6CFEA401-2A0C-98B4-BBC4-EA5EC1FB27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87"/>
          <a:stretch>
            <a:fillRect/>
          </a:stretch>
        </p:blipFill>
        <p:spPr>
          <a:xfrm>
            <a:off x="1380643" y="3463766"/>
            <a:ext cx="4334358" cy="2883218"/>
          </a:xfrm>
          <a:prstGeom prst="rect">
            <a:avLst/>
          </a:prstGeom>
        </p:spPr>
      </p:pic>
      <p:pic>
        <p:nvPicPr>
          <p:cNvPr id="24" name="图片 23" descr="精读《唐诗三百首》006（杜甫《望岳》）：会当凌绝顶，一览众山小 - 知乎">
            <a:extLst>
              <a:ext uri="{FF2B5EF4-FFF2-40B4-BE49-F238E27FC236}">
                <a16:creationId xmlns:a16="http://schemas.microsoft.com/office/drawing/2014/main" id="{74ECC073-0281-5D3F-3B33-8099F0A356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7869" y="3411044"/>
            <a:ext cx="2900130" cy="291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4165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B8EABBBC-514B-44BB-A50F-9CD7327BF7E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7B2808D-FDCB-4D89-BEEE-7A41E192601D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D9EA82B-B583-434E-BE7E-C92F8A5BAEFC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148BEC8-2F33-4247-B1F4-5597121F9DA3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FD24FC6-BDCE-40E8-8190-5AD3FB350263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09B9DE8-F99E-424E-BFE0-BCBCF8D9EEF6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6B0C9CD-EEB0-4DC7-B6B0-B00DCA3F7FC9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8C083F3-EA12-43B6-A9D9-536C0035A909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F0C7CF9-CA2D-48B1-B482-705C12DF5769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4C7E3CF-35B3-4E76-B83A-F9D4966CD01E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92C2D48-F694-4157-94FF-38A6A476CF8D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0C9AB3B-ABC8-49A1-B0B3-7BE7FC81570D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被时代推着走的人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FDB6537-6027-45C1-A5A2-1D8E4D5FF232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杜甫一生路线图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43632" y="1408344"/>
            <a:ext cx="8033643" cy="5355762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D2037941-CBD1-4B93-A577-2E44A78515D3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6ED20CD-C263-5050-933A-28053C071677}"/>
              </a:ext>
            </a:extLst>
          </p:cNvPr>
          <p:cNvSpPr txBox="1"/>
          <p:nvPr/>
        </p:nvSpPr>
        <p:spPr>
          <a:xfrm>
            <a:off x="9601200" y="2190750"/>
            <a:ext cx="156966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甫；男子美称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“诗圣”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“诗史”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“杜拾遗”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“杜工部”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48016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C1E021B6-6382-4E3E-9D16-8681BE99847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71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132EB9D-2AF4-481F-8A26-33C649E10CF0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DF0EFD2-F8CC-48D5-A998-C869F1262FEE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8401317-AF9E-43EC-ABCF-7439D4D7072B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A958D7A-2B97-408D-A930-01B5B59DFB5B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D0530F4-6665-44B3-9613-EE2B545774B7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C608BC0-E071-45FB-BA81-EA483AF5A9BD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D355D55-9C95-4E40-9E55-A3785D16EEE0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2FB4480-33F6-4249-AB4F-150A85C7B71F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3BFCC12-485B-42D3-A83F-64057F52647A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432FF77-373A-40B4-B79B-6F99EA72F6CB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6CA069F-02A9-4245-9351-FD32CBFE24FB}"/>
              </a:ext>
            </a:extLst>
          </p:cNvPr>
          <p:cNvSpPr>
            <a:spLocks noGrp="1"/>
          </p:cNvSpPr>
          <p:nvPr/>
        </p:nvSpPr>
        <p:spPr>
          <a:xfrm>
            <a:off x="685800" y="800100"/>
            <a:ext cx="10820400" cy="5219700"/>
          </a:xfrm>
          <a:prstGeom prst="rect">
            <a:avLst/>
          </a:prstGeom>
          <a:solidFill>
            <a:srgbClr val="24211D"/>
          </a:solidFill>
          <a:ln w="9525">
            <a:solidFill>
              <a:srgbClr val="38322B"/>
            </a:solidFill>
            <a:prstDash val="solid"/>
          </a:ln>
        </p:spPr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16470969-2FFA-44F9-9D33-19B49A46904F}"/>
              </a:ext>
            </a:extLst>
          </p:cNvPr>
          <p:cNvSpPr>
            <a:spLocks noGrp="1"/>
          </p:cNvSpPr>
          <p:nvPr/>
        </p:nvSpPr>
        <p:spPr>
          <a:xfrm>
            <a:off x="7827264" y="1426464"/>
            <a:ext cx="704850" cy="704850"/>
          </a:xfrm>
          <a:prstGeom prst="ellipse">
            <a:avLst/>
          </a:prstGeom>
          <a:solidFill>
            <a:srgbClr val="EFE5C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3A22137-C19D-4DC0-AFD2-3FDCBEBBADB3}"/>
              </a:ext>
            </a:extLst>
          </p:cNvPr>
          <p:cNvSpPr>
            <a:spLocks noGrp="1"/>
          </p:cNvSpPr>
          <p:nvPr/>
        </p:nvSpPr>
        <p:spPr>
          <a:xfrm>
            <a:off x="1352550" y="5114925"/>
            <a:ext cx="152400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5B0EDF9-291C-49B4-8A97-5C1171D97A09}"/>
              </a:ext>
            </a:extLst>
          </p:cNvPr>
          <p:cNvSpPr>
            <a:spLocks noGrp="1"/>
          </p:cNvSpPr>
          <p:nvPr/>
        </p:nvSpPr>
        <p:spPr>
          <a:xfrm>
            <a:off x="2019300" y="5000625"/>
            <a:ext cx="173355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7ADF451-4C13-438E-AFBA-A7685078B5AD}"/>
              </a:ext>
            </a:extLst>
          </p:cNvPr>
          <p:cNvSpPr>
            <a:spLocks noGrp="1"/>
          </p:cNvSpPr>
          <p:nvPr/>
        </p:nvSpPr>
        <p:spPr>
          <a:xfrm>
            <a:off x="2686050" y="4886325"/>
            <a:ext cx="194310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0E3DD47-ADF4-411E-833C-93346038405F}"/>
              </a:ext>
            </a:extLst>
          </p:cNvPr>
          <p:cNvSpPr>
            <a:spLocks noGrp="1"/>
          </p:cNvSpPr>
          <p:nvPr/>
        </p:nvSpPr>
        <p:spPr>
          <a:xfrm>
            <a:off x="3352800" y="4772025"/>
            <a:ext cx="215265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606589B-96FC-4F79-9C2E-6CA2231E5173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F7EFE2"/>
                </a:solidFill>
                <a:latin typeface="SimSun"/>
                <a:ea typeface="SimSun"/>
                <a:cs typeface="SimSun"/>
              </a:rPr>
              <a:t>会当凌绝顶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B6CDBBF-8636-49D9-B35A-BE13C9366F77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rPr>
              <a:t>青年杜甫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7B2E0F9-6A8F-4A4C-8006-8D6EEA477A67}"/>
              </a:ext>
            </a:extLst>
          </p:cNvPr>
          <p:cNvSpPr>
            <a:spLocks noGrp="1"/>
          </p:cNvSpPr>
          <p:nvPr/>
        </p:nvSpPr>
        <p:spPr>
          <a:xfrm>
            <a:off x="1809750" y="2238375"/>
            <a:ext cx="8572500" cy="2381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岱宗夫如何</a:t>
            </a:r>
          </a:p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齐鲁青未了</a:t>
            </a:r>
          </a:p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会当凌绝顶</a:t>
            </a:r>
          </a:p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一览众山小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EF31A0E-6CEC-458D-802C-A38E38983D6F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17515994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1A0138B4-5DF7-4BDA-A2D0-6B80AC83637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5D01C3A-69EE-4148-B69D-EEC0F221991E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604DCF1-E7D9-42F3-A1E6-33638BDF001E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CF6618D-46AB-400F-8279-3809EDA94444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5700B17-4CED-42B5-9C83-3461A403AB35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EF056C4-3A91-4760-B951-F62CF10C58DD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164B43F-6E91-4A48-B92F-DAEDA902E37B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EAE8885-DE7B-41B2-99BC-74131311FAFA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8B4A860-A02F-4653-AABB-560CDC7CB2EE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C95E31E-ED98-4C0E-B5F4-8252B5AE9957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AC6E470-C1B0-4BB9-ADCB-38A15A3D890C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5D2827F-4720-48CD-978C-A3241BEC447B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鹰与胡马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761DFDB-44A8-45CF-ACB9-D823F669F633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杜甫也曾锋芒毕露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43B6921-7C2E-4C60-9811-A9A69CD2100C}"/>
              </a:ext>
            </a:extLst>
          </p:cNvPr>
          <p:cNvSpPr>
            <a:spLocks noGrp="1"/>
          </p:cNvSpPr>
          <p:nvPr/>
        </p:nvSpPr>
        <p:spPr>
          <a:xfrm>
            <a:off x="6191250" y="1600200"/>
            <a:ext cx="4762500" cy="3190875"/>
          </a:xfrm>
          <a:prstGeom prst="rect">
            <a:avLst/>
          </a:prstGeom>
          <a:solidFill>
            <a:srgbClr val="EADFCE"/>
          </a:solidFill>
          <a:ln w="9525">
            <a:solidFill>
              <a:srgbClr val="D6C5AA"/>
            </a:solidFill>
            <a:prstDash val="solid"/>
          </a:ln>
        </p:spPr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E23D40BE-7DDA-49B0-870A-DDEB32734B00}"/>
              </a:ext>
            </a:extLst>
          </p:cNvPr>
          <p:cNvSpPr>
            <a:spLocks noGrp="1"/>
          </p:cNvSpPr>
          <p:nvPr/>
        </p:nvSpPr>
        <p:spPr>
          <a:xfrm>
            <a:off x="9334500" y="1983105"/>
            <a:ext cx="704850" cy="704850"/>
          </a:xfrm>
          <a:prstGeom prst="ellipse">
            <a:avLst/>
          </a:prstGeom>
          <a:solidFill>
            <a:srgbClr val="FFF7D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CCF3AE9-6BB7-4A4C-A96A-849A301FC3A6}"/>
              </a:ext>
            </a:extLst>
          </p:cNvPr>
          <p:cNvSpPr>
            <a:spLocks noGrp="1"/>
          </p:cNvSpPr>
          <p:nvPr/>
        </p:nvSpPr>
        <p:spPr>
          <a:xfrm>
            <a:off x="6858000" y="3886200"/>
            <a:ext cx="15240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2C45F16-AAB3-4964-B0E8-DF1D730DAB9F}"/>
              </a:ext>
            </a:extLst>
          </p:cNvPr>
          <p:cNvSpPr>
            <a:spLocks noGrp="1"/>
          </p:cNvSpPr>
          <p:nvPr/>
        </p:nvSpPr>
        <p:spPr>
          <a:xfrm>
            <a:off x="7524750" y="3771900"/>
            <a:ext cx="17335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28FDE77-1D83-44E8-BC8D-DED284F9BB76}"/>
              </a:ext>
            </a:extLst>
          </p:cNvPr>
          <p:cNvSpPr>
            <a:spLocks noGrp="1"/>
          </p:cNvSpPr>
          <p:nvPr/>
        </p:nvSpPr>
        <p:spPr>
          <a:xfrm>
            <a:off x="8191500" y="3657600"/>
            <a:ext cx="19431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95C7BD7-57A9-481F-8285-BDCCD16F93C0}"/>
              </a:ext>
            </a:extLst>
          </p:cNvPr>
          <p:cNvSpPr>
            <a:spLocks noGrp="1"/>
          </p:cNvSpPr>
          <p:nvPr/>
        </p:nvSpPr>
        <p:spPr>
          <a:xfrm>
            <a:off x="8858250" y="3543300"/>
            <a:ext cx="21526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528D2F9-2279-4867-A8B9-FE978B4450B2}"/>
              </a:ext>
            </a:extLst>
          </p:cNvPr>
          <p:cNvSpPr>
            <a:spLocks noGrp="1"/>
          </p:cNvSpPr>
          <p:nvPr/>
        </p:nvSpPr>
        <p:spPr>
          <a:xfrm>
            <a:off x="809625" y="1714500"/>
            <a:ext cx="4524375" cy="1905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何当击凡鸟，毛血洒平芜</a:t>
            </a:r>
            <a:r>
              <a:rPr sz="2025" b="0" dirty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。</a:t>
            </a:r>
          </a:p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骁腾有如此，万里可横行</a:t>
            </a:r>
            <a:r>
              <a:rPr sz="2025" b="0" dirty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958BFBC-FC7D-4256-8163-0A13E5CC7EA8}"/>
              </a:ext>
            </a:extLst>
          </p:cNvPr>
          <p:cNvSpPr>
            <a:spLocks noGrp="1"/>
          </p:cNvSpPr>
          <p:nvPr/>
        </p:nvSpPr>
        <p:spPr>
          <a:xfrm>
            <a:off x="809625" y="39052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鹰：力量与进取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F11120D-4120-41CB-8472-744E11B0B48E}"/>
              </a:ext>
            </a:extLst>
          </p:cNvPr>
          <p:cNvSpPr>
            <a:spLocks noGrp="1"/>
          </p:cNvSpPr>
          <p:nvPr/>
        </p:nvSpPr>
        <p:spPr>
          <a:xfrm>
            <a:off x="809625" y="441960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胡马：行动与远方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0B40241-1A31-4C0D-96BF-FBF431AB5B52}"/>
              </a:ext>
            </a:extLst>
          </p:cNvPr>
          <p:cNvSpPr>
            <a:spLocks noGrp="1"/>
          </p:cNvSpPr>
          <p:nvPr/>
        </p:nvSpPr>
        <p:spPr>
          <a:xfrm>
            <a:off x="809625" y="49339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青年杜甫：希望实现经世抱负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D4A138E-CEC3-451A-9D6A-35551CE22675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在成为诗圣之前，杜甫首先是一个意气风发的青年。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57ECBD7-8FE5-48D8-AAFE-B47DB2E34CAF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pic>
        <p:nvPicPr>
          <p:cNvPr id="27" name="图片 26" descr="乔建峰的马：骁腾有如此 万里可横行|中国画|天津美术网-天津美术界门户网站">
            <a:extLst>
              <a:ext uri="{FF2B5EF4-FFF2-40B4-BE49-F238E27FC236}">
                <a16:creationId xmlns:a16="http://schemas.microsoft.com/office/drawing/2014/main" id="{9C8C8C72-4F3B-F34C-32C8-7A62DB690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361" y="598901"/>
            <a:ext cx="5128203" cy="519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054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03DA4A2B-833D-4053-B3AD-655220CF7C2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797A32C-A00A-4B23-8274-088FE796D473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86B0AF1-F285-4BB7-8231-D3C8277A739D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584A529-E94F-4564-A20B-91E5C04BD77B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CF77785-B7E3-4C80-BBF3-2CEA30B80833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CB1ED2F-F82F-4CA5-8FD5-B9BADF415FEE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C0F3A16-A0F9-4D1E-8F89-CEF65D7F82F6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92B049D-0559-477F-A444-0FC64ABEF8A1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A90FD30-A804-41AB-94FD-58444D9B784F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844754F-DD79-434A-BE30-6D8530187423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947D8A3-A9A1-4636-A036-F7578C535803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9C2C9BE-67A9-4C3D-9645-FD0CA4813473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读书破万卷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DF214F7-5E65-4FAB-B6AB-59C87C62C5A1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理想与现实的磨砺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B77156B-8180-407A-BFC1-B24ABE020784}"/>
              </a:ext>
            </a:extLst>
          </p:cNvPr>
          <p:cNvSpPr>
            <a:spLocks noGrp="1"/>
          </p:cNvSpPr>
          <p:nvPr/>
        </p:nvSpPr>
        <p:spPr>
          <a:xfrm>
            <a:off x="6191250" y="1600200"/>
            <a:ext cx="4762500" cy="3190875"/>
          </a:xfrm>
          <a:prstGeom prst="rect">
            <a:avLst/>
          </a:prstGeom>
          <a:solidFill>
            <a:srgbClr val="EADFCE"/>
          </a:solidFill>
          <a:ln w="9525">
            <a:solidFill>
              <a:srgbClr val="D6C5AA"/>
            </a:solidFill>
            <a:prstDash val="solid"/>
          </a:ln>
        </p:spPr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F5D43277-C330-436B-ADA0-ECB863D9EA29}"/>
              </a:ext>
            </a:extLst>
          </p:cNvPr>
          <p:cNvSpPr>
            <a:spLocks noGrp="1"/>
          </p:cNvSpPr>
          <p:nvPr/>
        </p:nvSpPr>
        <p:spPr>
          <a:xfrm>
            <a:off x="9334500" y="1983105"/>
            <a:ext cx="704850" cy="704850"/>
          </a:xfrm>
          <a:prstGeom prst="ellipse">
            <a:avLst/>
          </a:prstGeom>
          <a:solidFill>
            <a:srgbClr val="FFF7D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D61E548-B591-4F9C-9039-4097F5F4813B}"/>
              </a:ext>
            </a:extLst>
          </p:cNvPr>
          <p:cNvSpPr>
            <a:spLocks noGrp="1"/>
          </p:cNvSpPr>
          <p:nvPr/>
        </p:nvSpPr>
        <p:spPr>
          <a:xfrm>
            <a:off x="6858000" y="3886200"/>
            <a:ext cx="15240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C4DB95B-2DAA-4AA9-8684-2490FE313F3D}"/>
              </a:ext>
            </a:extLst>
          </p:cNvPr>
          <p:cNvSpPr>
            <a:spLocks noGrp="1"/>
          </p:cNvSpPr>
          <p:nvPr/>
        </p:nvSpPr>
        <p:spPr>
          <a:xfrm>
            <a:off x="7524750" y="3771900"/>
            <a:ext cx="17335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018BE87-73DA-4184-A13C-A114D7AAA276}"/>
              </a:ext>
            </a:extLst>
          </p:cNvPr>
          <p:cNvSpPr>
            <a:spLocks noGrp="1"/>
          </p:cNvSpPr>
          <p:nvPr/>
        </p:nvSpPr>
        <p:spPr>
          <a:xfrm>
            <a:off x="8191500" y="3657600"/>
            <a:ext cx="19431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56462F8-82EB-4B22-A20F-19F40603E19F}"/>
              </a:ext>
            </a:extLst>
          </p:cNvPr>
          <p:cNvSpPr>
            <a:spLocks noGrp="1"/>
          </p:cNvSpPr>
          <p:nvPr/>
        </p:nvSpPr>
        <p:spPr>
          <a:xfrm>
            <a:off x="8858250" y="3543300"/>
            <a:ext cx="21526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F82EC81-C60F-432E-8B6C-E9059E411FF7}"/>
              </a:ext>
            </a:extLst>
          </p:cNvPr>
          <p:cNvSpPr>
            <a:spLocks noGrp="1"/>
          </p:cNvSpPr>
          <p:nvPr/>
        </p:nvSpPr>
        <p:spPr>
          <a:xfrm>
            <a:off x="809625" y="1714500"/>
            <a:ext cx="4524375" cy="1905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读书破万卷，下笔如有神。</a:t>
            </a:r>
          </a:p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纨袴不饿死，儒冠多误身。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FD10514-BED2-4012-958A-63BFEB276D43}"/>
              </a:ext>
            </a:extLst>
          </p:cNvPr>
          <p:cNvSpPr>
            <a:spLocks noGrp="1"/>
          </p:cNvSpPr>
          <p:nvPr/>
        </p:nvSpPr>
        <p:spPr>
          <a:xfrm>
            <a:off x="809625" y="39052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科举失利，求仕受阻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EFECDE1-D6E9-4C0B-AD77-7BBB11518186}"/>
              </a:ext>
            </a:extLst>
          </p:cNvPr>
          <p:cNvSpPr>
            <a:spLocks noGrp="1"/>
          </p:cNvSpPr>
          <p:nvPr/>
        </p:nvSpPr>
        <p:spPr>
          <a:xfrm>
            <a:off x="809625" y="441960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接触底层生活，看见贫富差距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6C1E17C-56C3-490B-A50C-2814DC7138E2}"/>
              </a:ext>
            </a:extLst>
          </p:cNvPr>
          <p:cNvSpPr>
            <a:spLocks noGrp="1"/>
          </p:cNvSpPr>
          <p:nvPr/>
        </p:nvSpPr>
        <p:spPr>
          <a:xfrm>
            <a:off x="809625" y="49339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写作从个人抱负转向现实关怀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4AD2FE7-647D-48C0-AB52-84BA2CC556BD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长安没有给杜甫官职，却给了他看见人间的眼睛。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04CD873-4F01-434F-B7B7-B3A6CBF04DF0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7272573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7990FDEF-B396-4435-9C9E-02840B2FC90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E6090CF-95F0-4FE8-A749-E0D458F3D105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F8E5495-1AB9-4A94-BE8C-5E88A455A645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E00F9C1-68C0-4F89-B2AB-35629609107C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6491F4F-F2CE-45F8-8CEE-6DA07B3D188B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CB5004C-D306-4964-9A56-56EC53CC3849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6EC8643-F45C-482B-B412-D52538BD4736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16C4DF7-97C6-4D1C-B622-B8F2880993F2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1AA60D6-DBC4-4957-AA30-D51E522B8419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F8693DA-655B-4F0A-A2C9-E269DF8C5A49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4E03B00-2031-48CF-B29C-0AA4F8A7EF5E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9A70156-676F-40F4-B855-5EBF0E3A2ABA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车辚辚 马萧萧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8ACC341-6253-4BCA-A359-BB9641474EDE}"/>
              </a:ext>
            </a:extLst>
          </p:cNvPr>
          <p:cNvSpPr>
            <a:spLocks noGrp="1"/>
          </p:cNvSpPr>
          <p:nvPr/>
        </p:nvSpPr>
        <p:spPr>
          <a:xfrm>
            <a:off x="685800" y="1204912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 sz="1200" b="0" dirty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诗人的眼睛看向百姓</a:t>
            </a:r>
            <a:endParaRPr sz="1200" b="0" dirty="0">
              <a:solidFill>
                <a:srgbClr val="7A2E2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C6ADEDE-AE71-4AFA-935D-DE7F9F4853FA}"/>
              </a:ext>
            </a:extLst>
          </p:cNvPr>
          <p:cNvSpPr>
            <a:spLocks noGrp="1"/>
          </p:cNvSpPr>
          <p:nvPr/>
        </p:nvSpPr>
        <p:spPr>
          <a:xfrm>
            <a:off x="6191250" y="1600200"/>
            <a:ext cx="4762500" cy="3190875"/>
          </a:xfrm>
          <a:prstGeom prst="rect">
            <a:avLst/>
          </a:prstGeom>
          <a:solidFill>
            <a:srgbClr val="EADFCE"/>
          </a:solidFill>
          <a:ln w="9525">
            <a:solidFill>
              <a:srgbClr val="D6C5AA"/>
            </a:solidFill>
            <a:prstDash val="solid"/>
          </a:ln>
        </p:spPr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F5D67E8A-99DE-42D9-81CF-30DCD6D21A0F}"/>
              </a:ext>
            </a:extLst>
          </p:cNvPr>
          <p:cNvSpPr>
            <a:spLocks noGrp="1"/>
          </p:cNvSpPr>
          <p:nvPr/>
        </p:nvSpPr>
        <p:spPr>
          <a:xfrm>
            <a:off x="9334500" y="1983105"/>
            <a:ext cx="704850" cy="704850"/>
          </a:xfrm>
          <a:prstGeom prst="ellipse">
            <a:avLst/>
          </a:prstGeom>
          <a:solidFill>
            <a:srgbClr val="FFF7D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CA1F576-20C3-4BD9-A7EA-8412BA773852}"/>
              </a:ext>
            </a:extLst>
          </p:cNvPr>
          <p:cNvSpPr>
            <a:spLocks noGrp="1"/>
          </p:cNvSpPr>
          <p:nvPr/>
        </p:nvSpPr>
        <p:spPr>
          <a:xfrm>
            <a:off x="6858000" y="3886200"/>
            <a:ext cx="15240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19CD57B-0917-4FF0-AC75-B59170458C75}"/>
              </a:ext>
            </a:extLst>
          </p:cNvPr>
          <p:cNvSpPr>
            <a:spLocks noGrp="1"/>
          </p:cNvSpPr>
          <p:nvPr/>
        </p:nvSpPr>
        <p:spPr>
          <a:xfrm>
            <a:off x="7524750" y="3771900"/>
            <a:ext cx="17335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C50631D-6484-4EA3-8294-561100E90B5C}"/>
              </a:ext>
            </a:extLst>
          </p:cNvPr>
          <p:cNvSpPr>
            <a:spLocks noGrp="1"/>
          </p:cNvSpPr>
          <p:nvPr/>
        </p:nvSpPr>
        <p:spPr>
          <a:xfrm>
            <a:off x="8191500" y="3657600"/>
            <a:ext cx="19431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D143154-AE53-47AA-B62B-21EF4B46FAC0}"/>
              </a:ext>
            </a:extLst>
          </p:cNvPr>
          <p:cNvSpPr>
            <a:spLocks noGrp="1"/>
          </p:cNvSpPr>
          <p:nvPr/>
        </p:nvSpPr>
        <p:spPr>
          <a:xfrm>
            <a:off x="8858250" y="3543300"/>
            <a:ext cx="21526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9B83700-6834-4F7A-8D18-40D58B40E1F6}"/>
              </a:ext>
            </a:extLst>
          </p:cNvPr>
          <p:cNvSpPr>
            <a:spLocks noGrp="1"/>
          </p:cNvSpPr>
          <p:nvPr/>
        </p:nvSpPr>
        <p:spPr>
          <a:xfrm>
            <a:off x="809625" y="1714500"/>
            <a:ext cx="4524375" cy="1905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车辚辚，马萧萧，行人弓箭各在腰</a:t>
            </a:r>
            <a:r>
              <a:rPr sz="2025" b="0" dirty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。</a:t>
            </a:r>
          </a:p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生女犹得嫁比邻，生男埋没随百草</a:t>
            </a:r>
            <a:r>
              <a:rPr sz="2025" b="0" dirty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E06872F-BFB9-4590-8D85-FAA39E276519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在杜甫笔下，百姓第一次成为历史的主角。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51F41F5-C36C-4B65-9023-7B2D824E1387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pic>
        <p:nvPicPr>
          <p:cNvPr id="24" name="图片 23" descr="唐诗三百首中最惨诗句：生女犹得嫁比邻，生男埋没随百草">
            <a:extLst>
              <a:ext uri="{FF2B5EF4-FFF2-40B4-BE49-F238E27FC236}">
                <a16:creationId xmlns:a16="http://schemas.microsoft.com/office/drawing/2014/main" id="{B3FDE200-33E3-4D8B-36A8-A151A586DB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049"/>
          <a:stretch>
            <a:fillRect/>
          </a:stretch>
        </p:blipFill>
        <p:spPr>
          <a:xfrm>
            <a:off x="5467350" y="1477917"/>
            <a:ext cx="6348318" cy="352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413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AF84FD13-662E-4688-A47D-5702545B45B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71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6031336-0314-486A-A781-47E0FDE6311B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527925F-32DC-4C07-B915-FA07A3EC02BD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1877F14-B8F2-4111-9074-114C638F713F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A52356B-BB69-4567-9B2E-8770D3955200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828F4B5-2D70-411D-A836-CF550FA3459D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9C780A0-1762-4399-808A-AE014AF9829F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80D7A20-D4BB-4FFD-8151-AD5D2853C04D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7A6C49F-5045-48C7-99C8-7BD5CDB67A44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30FD46A-E915-4946-AA1D-5AA770ECB0D8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5745A94-A998-40D7-809F-718C25A32DB0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EB530BE-6AD8-40C0-BF45-3280DC29E146}"/>
              </a:ext>
            </a:extLst>
          </p:cNvPr>
          <p:cNvSpPr>
            <a:spLocks noGrp="1"/>
          </p:cNvSpPr>
          <p:nvPr/>
        </p:nvSpPr>
        <p:spPr>
          <a:xfrm>
            <a:off x="685800" y="800100"/>
            <a:ext cx="10820400" cy="5219700"/>
          </a:xfrm>
          <a:prstGeom prst="rect">
            <a:avLst/>
          </a:prstGeom>
          <a:solidFill>
            <a:srgbClr val="24211D"/>
          </a:solidFill>
          <a:ln w="9525">
            <a:solidFill>
              <a:srgbClr val="38322B"/>
            </a:solidFill>
            <a:prstDash val="solid"/>
          </a:ln>
        </p:spPr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FAE2D376-5C4F-4592-84D8-15709961EEAF}"/>
              </a:ext>
            </a:extLst>
          </p:cNvPr>
          <p:cNvSpPr>
            <a:spLocks noGrp="1"/>
          </p:cNvSpPr>
          <p:nvPr/>
        </p:nvSpPr>
        <p:spPr>
          <a:xfrm>
            <a:off x="7827264" y="1426464"/>
            <a:ext cx="704850" cy="704850"/>
          </a:xfrm>
          <a:prstGeom prst="ellipse">
            <a:avLst/>
          </a:prstGeom>
          <a:solidFill>
            <a:srgbClr val="EFE5C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69E038A-C31F-44A2-98B0-483C2F18B105}"/>
              </a:ext>
            </a:extLst>
          </p:cNvPr>
          <p:cNvSpPr>
            <a:spLocks noGrp="1"/>
          </p:cNvSpPr>
          <p:nvPr/>
        </p:nvSpPr>
        <p:spPr>
          <a:xfrm>
            <a:off x="1352550" y="5114925"/>
            <a:ext cx="152400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7B4B152-3FAB-492E-9BC5-94A50775B02B}"/>
              </a:ext>
            </a:extLst>
          </p:cNvPr>
          <p:cNvSpPr>
            <a:spLocks noGrp="1"/>
          </p:cNvSpPr>
          <p:nvPr/>
        </p:nvSpPr>
        <p:spPr>
          <a:xfrm>
            <a:off x="2019300" y="5000625"/>
            <a:ext cx="173355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114D77E-8D26-41D9-B545-F0F7612274F3}"/>
              </a:ext>
            </a:extLst>
          </p:cNvPr>
          <p:cNvSpPr>
            <a:spLocks noGrp="1"/>
          </p:cNvSpPr>
          <p:nvPr/>
        </p:nvSpPr>
        <p:spPr>
          <a:xfrm>
            <a:off x="2686050" y="4886325"/>
            <a:ext cx="194310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47C4AE9-8C66-4A68-8D73-22B74883A0B0}"/>
              </a:ext>
            </a:extLst>
          </p:cNvPr>
          <p:cNvSpPr>
            <a:spLocks noGrp="1"/>
          </p:cNvSpPr>
          <p:nvPr/>
        </p:nvSpPr>
        <p:spPr>
          <a:xfrm>
            <a:off x="3352800" y="4772025"/>
            <a:ext cx="215265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98183F5-1201-4A61-8489-DF20FF85EFC2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F7EFE2"/>
                </a:solidFill>
                <a:latin typeface="SimSun"/>
                <a:ea typeface="SimSun"/>
                <a:cs typeface="SimSun"/>
              </a:rPr>
              <a:t>朱门酒肉臭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5A6994E-F631-477B-99FD-88123B2B3BFC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rPr>
              <a:t>路有冻死骨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8E2A21C-83D5-4CBB-BA75-7E3E5F2D164C}"/>
              </a:ext>
            </a:extLst>
          </p:cNvPr>
          <p:cNvSpPr>
            <a:spLocks noGrp="1"/>
          </p:cNvSpPr>
          <p:nvPr/>
        </p:nvSpPr>
        <p:spPr>
          <a:xfrm>
            <a:off x="1809750" y="2238375"/>
            <a:ext cx="8572500" cy="2381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朱门酒肉臭</a:t>
            </a:r>
          </a:p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路有冻死骨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25E1FD3-D2B3-4EB2-AB15-33B5DBE3F7F6}"/>
              </a:ext>
            </a:extLst>
          </p:cNvPr>
          <p:cNvSpPr>
            <a:spLocks noGrp="1"/>
          </p:cNvSpPr>
          <p:nvPr/>
        </p:nvSpPr>
        <p:spPr>
          <a:xfrm>
            <a:off x="2762250" y="5191125"/>
            <a:ext cx="6667500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350" b="0">
                <a:solidFill>
                  <a:srgbClr val="D9C8A6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D9C8A6"/>
                </a:solidFill>
                <a:latin typeface="SimSun"/>
                <a:ea typeface="SimSun"/>
                <a:cs typeface="SimSun"/>
              </a:rPr>
              <a:t>这一句，生生劈开了盛唐的谎言。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42AF04A-C2A6-4877-BB93-36CFE285B7EE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16826455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A69E394E-DD65-4BD9-9CC8-5B8A034F23B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71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2141FA1-4DCD-4DD1-BA7E-130CE1F94A73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9258E49-32A6-4B40-831D-06157C6E5C87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04D0D34-F8F0-41C4-9E1B-CAE5637DFA53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9B0A71C-DF37-4332-AE5E-75AFE8D4F59D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FB07618-D480-4985-B448-7A5B35E6C3F9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F50D6D0-7FB5-471F-BDA7-DEAE0677BAA5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53DF75E-5B0E-4588-B784-D43E74EAA0BB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BAD272-C659-460E-8A46-9986338D28ED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6497E94-589B-4C39-A67A-9CDE63D51A32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A2734D2-8461-4D0B-B8E5-CE876509DEBB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90889D5-674E-497A-B733-0AD99F88B40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33333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32DF58D-12C8-4EDA-B3CC-5D66918E4599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F7EFE2"/>
                </a:solidFill>
                <a:latin typeface="SimSun"/>
                <a:ea typeface="SimSun"/>
                <a:cs typeface="SimSun"/>
              </a:rPr>
              <a:t>国破山河在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ABEBE0A-0B40-4688-B022-A73BB17B5542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rPr>
              <a:t>安史之乱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F3DDF5A-36B4-4F17-9288-5971F4C00227}"/>
              </a:ext>
            </a:extLst>
          </p:cNvPr>
          <p:cNvSpPr>
            <a:spLocks noGrp="1"/>
          </p:cNvSpPr>
          <p:nvPr/>
        </p:nvSpPr>
        <p:spPr>
          <a:xfrm>
            <a:off x="1809750" y="2238375"/>
            <a:ext cx="8572500" cy="2381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国破山河在</a:t>
            </a:r>
          </a:p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城春草木深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5035B7C-39B7-47D5-BDCC-AB85C733EFD6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8198346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55111E2F-952D-45AE-B784-B3F0D5DDBF6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2755C2E-8796-4042-A62B-B17E0473D234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23B4EA0-62B0-440D-93DA-1F26AFA11B98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4F5B145-703D-40A5-A48F-3BD90500A129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86BF46F-B67D-47CF-802D-39362FBF8CA2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A1A0884-0701-4AE0-85A8-B13AE0BF1C64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E47A917-560E-4A45-A9D4-A5E9A743F448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A525889-1F0B-4DA6-8411-2A7F5CABB1B9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21D1067-9D45-49D2-9858-EE75846925E6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F2C053D-1C87-4E79-9FA7-35264AB35400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1E34BDA-7605-468C-99A2-CE7F5E27C3F8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F8D0542-C9AC-4623-BFB0-210AF9CD545E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今夜鄜州月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7A9D1C2-6ED4-4F1B-B32A-AD0D0FDF5648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国家与家庭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C53EE47-B50B-44B9-B6E3-86DFDEDA289E}"/>
              </a:ext>
            </a:extLst>
          </p:cNvPr>
          <p:cNvSpPr>
            <a:spLocks noGrp="1"/>
          </p:cNvSpPr>
          <p:nvPr/>
        </p:nvSpPr>
        <p:spPr>
          <a:xfrm>
            <a:off x="5981700" y="1524000"/>
            <a:ext cx="9525" cy="3857625"/>
          </a:xfrm>
          <a:prstGeom prst="rect">
            <a:avLst/>
          </a:prstGeom>
          <a:solidFill>
            <a:srgbClr val="D5C4A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10B42C2-45DA-48FB-A801-A19F1AA88782}"/>
              </a:ext>
            </a:extLst>
          </p:cNvPr>
          <p:cNvSpPr>
            <a:spLocks noGrp="1"/>
          </p:cNvSpPr>
          <p:nvPr/>
        </p:nvSpPr>
        <p:spPr>
          <a:xfrm>
            <a:off x="904875" y="1952625"/>
            <a:ext cx="4286250" cy="1809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国破山河在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43E8AD4-1C3E-419A-A47E-20F1994C9876}"/>
              </a:ext>
            </a:extLst>
          </p:cNvPr>
          <p:cNvSpPr>
            <a:spLocks noGrp="1"/>
          </p:cNvSpPr>
          <p:nvPr/>
        </p:nvSpPr>
        <p:spPr>
          <a:xfrm>
            <a:off x="7000875" y="1952625"/>
            <a:ext cx="4286250" cy="1809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城春草木深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7B305D0-64EF-4042-8FFC-9E3D299394D1}"/>
              </a:ext>
            </a:extLst>
          </p:cNvPr>
          <p:cNvSpPr>
            <a:spLocks noGrp="1"/>
          </p:cNvSpPr>
          <p:nvPr/>
        </p:nvSpPr>
        <p:spPr>
          <a:xfrm>
            <a:off x="2190750" y="4333875"/>
            <a:ext cx="7810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350" b="0">
                <a:solidFill>
                  <a:srgbClr val="766A5B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66A5B"/>
                </a:solidFill>
                <a:latin typeface="SimSun"/>
                <a:ea typeface="SimSun"/>
                <a:cs typeface="SimSun"/>
              </a:rPr>
              <a:t>安史之乱让国家与家庭第一次无法分开。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64FA46D-54C6-4E27-95E2-B7E85870F554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 dirty="0" err="1">
                <a:solidFill>
                  <a:srgbClr val="7A2E2E"/>
                </a:solidFill>
                <a:latin typeface="SimSun"/>
                <a:ea typeface="SimSun"/>
                <a:cs typeface="SimSun"/>
              </a:rPr>
              <a:t>对杜甫而言，家国从来不是两个问题</a:t>
            </a:r>
            <a:r>
              <a:rPr sz="1275" b="0" dirty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093B77A-4F90-4305-A18F-E82137D1B1DC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849BB79-504D-F751-F52F-DCBE7003E483}"/>
              </a:ext>
            </a:extLst>
          </p:cNvPr>
          <p:cNvSpPr txBox="1"/>
          <p:nvPr/>
        </p:nvSpPr>
        <p:spPr>
          <a:xfrm>
            <a:off x="685800" y="1451014"/>
            <a:ext cx="41088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不论成为诗史的前与后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家庭、妻、子在杜甫诗中一直有存在感</a:t>
            </a:r>
          </a:p>
        </p:txBody>
      </p:sp>
    </p:spTree>
    <p:extLst>
      <p:ext uri="{BB962C8B-B14F-4D97-AF65-F5344CB8AC3E}">
        <p14:creationId xmlns:p14="http://schemas.microsoft.com/office/powerpoint/2010/main" val="14079157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FCAFE5B5-AFFC-47A3-B9CA-056F5082097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B34C34A-5031-4F7A-88B6-7DCC13B2AFC4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67A8556-EF53-42B4-8B3A-42F7A9D7FE43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9701734-0D95-411E-BC5A-DE40A3833795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BDB454F-D17E-41D7-8D9B-6A63A0E7E237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A5E6049-C743-4C78-8E8A-2F3A01233E3B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4DD7394-3870-410D-9546-12B2B01CA428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6373B80-3628-43F6-9066-1226BC8290DC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5E0A477-9F72-426B-A09F-580091D055F0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C59A319-9F4B-49CA-BACB-05FC48C0F096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9694FD8-EDE8-4B98-B1E2-829132C156E4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962F7FB-6F49-4612-BDAB-DC1619AC95E0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羌村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07A2CBE-FF78-4C9A-A6BE-467C5AC92459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战乱中的团圆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104001C-F541-4CA2-925A-411CA79D42FC}"/>
              </a:ext>
            </a:extLst>
          </p:cNvPr>
          <p:cNvSpPr>
            <a:spLocks noGrp="1"/>
          </p:cNvSpPr>
          <p:nvPr/>
        </p:nvSpPr>
        <p:spPr>
          <a:xfrm>
            <a:off x="6191250" y="1600200"/>
            <a:ext cx="4762500" cy="3190875"/>
          </a:xfrm>
          <a:prstGeom prst="rect">
            <a:avLst/>
          </a:prstGeom>
          <a:solidFill>
            <a:srgbClr val="EADFCE"/>
          </a:solidFill>
          <a:ln w="9525">
            <a:solidFill>
              <a:srgbClr val="D6C5AA"/>
            </a:solidFill>
            <a:prstDash val="solid"/>
          </a:ln>
        </p:spPr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5F176603-D0D3-4FB8-A735-330592D82830}"/>
              </a:ext>
            </a:extLst>
          </p:cNvPr>
          <p:cNvSpPr>
            <a:spLocks noGrp="1"/>
          </p:cNvSpPr>
          <p:nvPr/>
        </p:nvSpPr>
        <p:spPr>
          <a:xfrm>
            <a:off x="9334500" y="1983105"/>
            <a:ext cx="704850" cy="704850"/>
          </a:xfrm>
          <a:prstGeom prst="ellipse">
            <a:avLst/>
          </a:prstGeom>
          <a:solidFill>
            <a:srgbClr val="FFF7D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B80AC1E-0B33-468F-99BE-773010AA6F40}"/>
              </a:ext>
            </a:extLst>
          </p:cNvPr>
          <p:cNvSpPr>
            <a:spLocks noGrp="1"/>
          </p:cNvSpPr>
          <p:nvPr/>
        </p:nvSpPr>
        <p:spPr>
          <a:xfrm>
            <a:off x="6858000" y="3886200"/>
            <a:ext cx="15240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FDD5035-E6E7-42E2-A9F7-15A1EAD6BB5B}"/>
              </a:ext>
            </a:extLst>
          </p:cNvPr>
          <p:cNvSpPr>
            <a:spLocks noGrp="1"/>
          </p:cNvSpPr>
          <p:nvPr/>
        </p:nvSpPr>
        <p:spPr>
          <a:xfrm>
            <a:off x="7524750" y="3771900"/>
            <a:ext cx="17335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A1722D6-EF19-4604-ABF4-224B96D71890}"/>
              </a:ext>
            </a:extLst>
          </p:cNvPr>
          <p:cNvSpPr>
            <a:spLocks noGrp="1"/>
          </p:cNvSpPr>
          <p:nvPr/>
        </p:nvSpPr>
        <p:spPr>
          <a:xfrm>
            <a:off x="8191500" y="3657600"/>
            <a:ext cx="19431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374D31B-3374-4939-A759-F84D6EF2ACCB}"/>
              </a:ext>
            </a:extLst>
          </p:cNvPr>
          <p:cNvSpPr>
            <a:spLocks noGrp="1"/>
          </p:cNvSpPr>
          <p:nvPr/>
        </p:nvSpPr>
        <p:spPr>
          <a:xfrm>
            <a:off x="8858250" y="3543300"/>
            <a:ext cx="21526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60A0C17-C981-4E1B-AA13-990A692850CD}"/>
              </a:ext>
            </a:extLst>
          </p:cNvPr>
          <p:cNvSpPr>
            <a:spLocks noGrp="1"/>
          </p:cNvSpPr>
          <p:nvPr/>
        </p:nvSpPr>
        <p:spPr>
          <a:xfrm>
            <a:off x="809625" y="1714500"/>
            <a:ext cx="4524375" cy="1905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妻孥怪我在</a:t>
            </a:r>
          </a:p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惊定还拭泪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ECF6B06-E369-4452-8ECB-C0618257B044}"/>
              </a:ext>
            </a:extLst>
          </p:cNvPr>
          <p:cNvSpPr>
            <a:spLocks noGrp="1"/>
          </p:cNvSpPr>
          <p:nvPr/>
        </p:nvSpPr>
        <p:spPr>
          <a:xfrm>
            <a:off x="809625" y="39052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写于与家人重逢之后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2D93B10-9D7E-4BC2-9AC0-B232BA043C49}"/>
              </a:ext>
            </a:extLst>
          </p:cNvPr>
          <p:cNvSpPr>
            <a:spLocks noGrp="1"/>
          </p:cNvSpPr>
          <p:nvPr/>
        </p:nvSpPr>
        <p:spPr>
          <a:xfrm>
            <a:off x="809625" y="441960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记录普通家庭情感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1CC19F8-2C47-46B9-9718-ED1717FC0C0A}"/>
              </a:ext>
            </a:extLst>
          </p:cNvPr>
          <p:cNvSpPr>
            <a:spLocks noGrp="1"/>
          </p:cNvSpPr>
          <p:nvPr/>
        </p:nvSpPr>
        <p:spPr>
          <a:xfrm>
            <a:off x="809625" y="49339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没有英雄叙事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4EB1EE5-81CF-46FF-8271-52B7516CF9DE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对杜甫而言，家庭从来不是小事。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0F6D919-FD9D-4D34-9EDA-04615FA03FAE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13676122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F8D9ECD1-D4CA-47CC-9419-C76D3291808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71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DA2290B-1A03-4B56-8CED-CAE4EA7E15CF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1AB85A8-5C83-4D0A-AC46-4C83EADB8FCD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5F8C145-63BC-4807-99C2-64D83D5708A2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2EA23B6-09D8-4369-95D5-C674FDEB8834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E053A45-AC32-41D5-A069-0FDB1F6451C7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B02DFA8-B49D-47F4-898F-DB0D30080289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D554823-F45D-4AA9-88D8-91135581AF70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EDBCAE5-35D2-4A05-9EBA-B6E1FD7FF94E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7A6A56D-EE9D-4A8A-97CB-858C5EAA0B34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15FB333-5C35-4265-8008-C4B560050695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F492523-259B-4541-B512-079FA105CB92}"/>
              </a:ext>
            </a:extLst>
          </p:cNvPr>
          <p:cNvSpPr>
            <a:spLocks noGrp="1"/>
          </p:cNvSpPr>
          <p:nvPr/>
        </p:nvSpPr>
        <p:spPr>
          <a:xfrm>
            <a:off x="685800" y="800100"/>
            <a:ext cx="10820400" cy="5219700"/>
          </a:xfrm>
          <a:prstGeom prst="rect">
            <a:avLst/>
          </a:prstGeom>
          <a:solidFill>
            <a:srgbClr val="24211D"/>
          </a:solidFill>
          <a:ln w="9525">
            <a:solidFill>
              <a:srgbClr val="38322B"/>
            </a:solidFill>
            <a:prstDash val="solid"/>
          </a:ln>
        </p:spPr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4853ADA0-6FE1-4500-8ABD-D49A65FAD971}"/>
              </a:ext>
            </a:extLst>
          </p:cNvPr>
          <p:cNvSpPr>
            <a:spLocks noGrp="1"/>
          </p:cNvSpPr>
          <p:nvPr/>
        </p:nvSpPr>
        <p:spPr>
          <a:xfrm>
            <a:off x="7827264" y="1426464"/>
            <a:ext cx="704850" cy="704850"/>
          </a:xfrm>
          <a:prstGeom prst="ellipse">
            <a:avLst/>
          </a:prstGeom>
          <a:solidFill>
            <a:srgbClr val="EFE5C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123595B-499C-4BFC-8472-CBE24187DC0E}"/>
              </a:ext>
            </a:extLst>
          </p:cNvPr>
          <p:cNvSpPr>
            <a:spLocks noGrp="1"/>
          </p:cNvSpPr>
          <p:nvPr/>
        </p:nvSpPr>
        <p:spPr>
          <a:xfrm>
            <a:off x="1352550" y="5114925"/>
            <a:ext cx="152400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032D955-1375-44E1-B9A8-EEB378C46F19}"/>
              </a:ext>
            </a:extLst>
          </p:cNvPr>
          <p:cNvSpPr>
            <a:spLocks noGrp="1"/>
          </p:cNvSpPr>
          <p:nvPr/>
        </p:nvSpPr>
        <p:spPr>
          <a:xfrm>
            <a:off x="2019300" y="5000625"/>
            <a:ext cx="173355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F59F1A-D438-4E94-88A5-24E054144BA8}"/>
              </a:ext>
            </a:extLst>
          </p:cNvPr>
          <p:cNvSpPr>
            <a:spLocks noGrp="1"/>
          </p:cNvSpPr>
          <p:nvPr/>
        </p:nvSpPr>
        <p:spPr>
          <a:xfrm>
            <a:off x="2686050" y="4886325"/>
            <a:ext cx="194310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93C78DB-9E07-4BBE-9C2A-6CCCA81BA1D7}"/>
              </a:ext>
            </a:extLst>
          </p:cNvPr>
          <p:cNvSpPr>
            <a:spLocks noGrp="1"/>
          </p:cNvSpPr>
          <p:nvPr/>
        </p:nvSpPr>
        <p:spPr>
          <a:xfrm>
            <a:off x="3352800" y="4772025"/>
            <a:ext cx="215265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259D21F-9BD0-4840-A386-82E54458D268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lang="zh-CN" altLang="en-US" sz="2550" b="1" dirty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被贬，洛阳迁往华州</a:t>
            </a:r>
            <a:endParaRPr sz="2550" b="1" dirty="0">
              <a:solidFill>
                <a:srgbClr val="F7EFE2"/>
              </a:solidFill>
              <a:latin typeface="SimSun"/>
              <a:ea typeface="SimSun"/>
              <a:cs typeface="SimSun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AEBAEEB-676B-4BCE-A6B5-A9D4C36A4085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rPr>
              <a:t>石壕吏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237BF08-2016-4B9A-993D-2F6C8BF0D979}"/>
              </a:ext>
            </a:extLst>
          </p:cNvPr>
          <p:cNvSpPr>
            <a:spLocks noGrp="1"/>
          </p:cNvSpPr>
          <p:nvPr/>
        </p:nvSpPr>
        <p:spPr>
          <a:xfrm>
            <a:off x="1809750" y="2238375"/>
            <a:ext cx="8572500" cy="2381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有吏夜捉人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CE16679-A766-417B-A492-B59ADE08DCE6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15354753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>
            <a:extLst>
              <a:ext uri="{FF2B5EF4-FFF2-40B4-BE49-F238E27FC236}">
                <a16:creationId xmlns:a16="http://schemas.microsoft.com/office/drawing/2014/main" id="{DF85907A-5532-4F84-9BAC-E03FAB80568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6C7A78B-F47A-43A9-A35F-444988F1C6F7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5CD261E-CA75-4AA5-A936-DD083F392531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76374F7-5BCA-4DE8-9922-8AADBC77A770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FD424EF-D81D-44DE-97B3-10309B1FDAE0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706887C-772A-406B-8EF3-75A8A06A3386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EC53740-0BA1-4104-B88D-9F56736458BB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F90AD87-2DDB-4923-92D9-D53FCEE5E954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3E34616-4190-492E-B0CF-CB5E9876D628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00AE7A0-31BC-4EF3-B2F9-2213E2D8322A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24F5879-3979-4918-9CC0-D6C7C627C4C5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4D1E716-F190-4AFE-87F0-060D08F268F1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三吏三别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7611CEF-EF3D-4292-81C4-5FB46E031893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人间六个切面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A9D0029-5AA0-41E8-A6E6-27E3F410B5C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956C8B2-B86D-4C81-A6B0-7DDB86665654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C0A0C92-BFC3-4041-B871-9DE527CEC07F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1B70DBB-8E91-4B89-9B4E-3FCB2F3CD9EA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A63C0AD-7E4E-4157-85D6-3CC15FF44633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C0E3FC1-3E94-4F2A-B46C-240B23A1B644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AF73BA3-FB24-4FDC-B723-2358FB9D887F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772A05F-59CF-468A-8016-183345F04698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E57C4BA-E6D2-4A84-838E-B511514F4337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5A1B155-656B-4DB5-85FB-BAB19A4FAC35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2DD1339-E877-463A-89CD-7BBD512628C2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38B8A1B-15A8-4F1E-A20C-7411AD734DAF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三吏三别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1F8E75B3-9309-4225-8B08-97A624F190C5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人间六个切面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B22C006-6E88-413E-A157-EDC09FAB429F}"/>
              </a:ext>
            </a:extLst>
          </p:cNvPr>
          <p:cNvSpPr>
            <a:spLocks noGrp="1"/>
          </p:cNvSpPr>
          <p:nvPr/>
        </p:nvSpPr>
        <p:spPr>
          <a:xfrm>
            <a:off x="2381250" y="1952625"/>
            <a:ext cx="2857500" cy="552450"/>
          </a:xfrm>
          <a:prstGeom prst="rect">
            <a:avLst/>
          </a:prstGeom>
          <a:solidFill>
            <a:srgbClr val="F8F1E6"/>
          </a:solidFill>
          <a:ln w="9525">
            <a:solidFill>
              <a:srgbClr val="D5C4AA"/>
            </a:solidFill>
            <a:prstDash val="solid"/>
          </a:ln>
        </p:spPr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E0DD81A-012C-4A2E-80DB-BE8DF050B6A1}"/>
              </a:ext>
            </a:extLst>
          </p:cNvPr>
          <p:cNvSpPr>
            <a:spLocks noGrp="1"/>
          </p:cNvSpPr>
          <p:nvPr/>
        </p:nvSpPr>
        <p:spPr>
          <a:xfrm>
            <a:off x="2381250" y="2095500"/>
            <a:ext cx="28575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50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500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新安吏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2386F0A-EF52-4D1E-AD39-4C3290340E91}"/>
              </a:ext>
            </a:extLst>
          </p:cNvPr>
          <p:cNvSpPr>
            <a:spLocks noGrp="1"/>
          </p:cNvSpPr>
          <p:nvPr/>
        </p:nvSpPr>
        <p:spPr>
          <a:xfrm>
            <a:off x="2381250" y="2762250"/>
            <a:ext cx="2857500" cy="552450"/>
          </a:xfrm>
          <a:prstGeom prst="rect">
            <a:avLst/>
          </a:prstGeom>
          <a:solidFill>
            <a:srgbClr val="F8F1E6"/>
          </a:solidFill>
          <a:ln w="9525">
            <a:solidFill>
              <a:srgbClr val="D5C4AA"/>
            </a:solidFill>
            <a:prstDash val="solid"/>
          </a:ln>
        </p:spPr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9E62880-8F1D-47F5-A9D2-704AE8AA9543}"/>
              </a:ext>
            </a:extLst>
          </p:cNvPr>
          <p:cNvSpPr>
            <a:spLocks noGrp="1"/>
          </p:cNvSpPr>
          <p:nvPr/>
        </p:nvSpPr>
        <p:spPr>
          <a:xfrm>
            <a:off x="2381250" y="2905125"/>
            <a:ext cx="28575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50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500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石壕吏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521015F-422F-4D30-A35E-82679E16089B}"/>
              </a:ext>
            </a:extLst>
          </p:cNvPr>
          <p:cNvSpPr>
            <a:spLocks noGrp="1"/>
          </p:cNvSpPr>
          <p:nvPr/>
        </p:nvSpPr>
        <p:spPr>
          <a:xfrm>
            <a:off x="2381250" y="3571875"/>
            <a:ext cx="2857500" cy="552450"/>
          </a:xfrm>
          <a:prstGeom prst="rect">
            <a:avLst/>
          </a:prstGeom>
          <a:solidFill>
            <a:srgbClr val="F8F1E6"/>
          </a:solidFill>
          <a:ln w="9525">
            <a:solidFill>
              <a:srgbClr val="D5C4AA"/>
            </a:solidFill>
            <a:prstDash val="solid"/>
          </a:ln>
        </p:spPr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B9E076FB-9F96-4FF4-A851-57CD6ACC994E}"/>
              </a:ext>
            </a:extLst>
          </p:cNvPr>
          <p:cNvSpPr>
            <a:spLocks noGrp="1"/>
          </p:cNvSpPr>
          <p:nvPr/>
        </p:nvSpPr>
        <p:spPr>
          <a:xfrm>
            <a:off x="2381250" y="3714750"/>
            <a:ext cx="28575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50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500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潼关吏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5A98C27-CBD7-48F5-8362-27372CC897FC}"/>
              </a:ext>
            </a:extLst>
          </p:cNvPr>
          <p:cNvSpPr>
            <a:spLocks noGrp="1"/>
          </p:cNvSpPr>
          <p:nvPr/>
        </p:nvSpPr>
        <p:spPr>
          <a:xfrm>
            <a:off x="6191250" y="1952625"/>
            <a:ext cx="2857500" cy="552450"/>
          </a:xfrm>
          <a:prstGeom prst="rect">
            <a:avLst/>
          </a:prstGeom>
          <a:solidFill>
            <a:srgbClr val="F8F1E6"/>
          </a:solidFill>
          <a:ln w="9525">
            <a:solidFill>
              <a:srgbClr val="D5C4AA"/>
            </a:solidFill>
            <a:prstDash val="solid"/>
          </a:ln>
        </p:spPr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CD823062-A26D-41EA-A7AB-72D32AC0F6C1}"/>
              </a:ext>
            </a:extLst>
          </p:cNvPr>
          <p:cNvSpPr>
            <a:spLocks noGrp="1"/>
          </p:cNvSpPr>
          <p:nvPr/>
        </p:nvSpPr>
        <p:spPr>
          <a:xfrm>
            <a:off x="6191250" y="2095500"/>
            <a:ext cx="28575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50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500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新婚别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C86B8CAA-D8C4-452B-B189-DC3246321904}"/>
              </a:ext>
            </a:extLst>
          </p:cNvPr>
          <p:cNvSpPr>
            <a:spLocks noGrp="1"/>
          </p:cNvSpPr>
          <p:nvPr/>
        </p:nvSpPr>
        <p:spPr>
          <a:xfrm>
            <a:off x="6191250" y="2762250"/>
            <a:ext cx="2857500" cy="552450"/>
          </a:xfrm>
          <a:prstGeom prst="rect">
            <a:avLst/>
          </a:prstGeom>
          <a:solidFill>
            <a:srgbClr val="F8F1E6"/>
          </a:solidFill>
          <a:ln w="9525">
            <a:solidFill>
              <a:srgbClr val="D5C4AA"/>
            </a:solidFill>
            <a:prstDash val="solid"/>
          </a:ln>
        </p:spPr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52342C94-42A4-47F1-AA93-2EC2EA705E9E}"/>
              </a:ext>
            </a:extLst>
          </p:cNvPr>
          <p:cNvSpPr>
            <a:spLocks noGrp="1"/>
          </p:cNvSpPr>
          <p:nvPr/>
        </p:nvSpPr>
        <p:spPr>
          <a:xfrm>
            <a:off x="6191250" y="2905125"/>
            <a:ext cx="28575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50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500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垂老别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A96C36A5-D66F-44F7-B893-8800B22AE450}"/>
              </a:ext>
            </a:extLst>
          </p:cNvPr>
          <p:cNvSpPr>
            <a:spLocks noGrp="1"/>
          </p:cNvSpPr>
          <p:nvPr/>
        </p:nvSpPr>
        <p:spPr>
          <a:xfrm>
            <a:off x="6191250" y="3571875"/>
            <a:ext cx="2857500" cy="552450"/>
          </a:xfrm>
          <a:prstGeom prst="rect">
            <a:avLst/>
          </a:prstGeom>
          <a:solidFill>
            <a:srgbClr val="F8F1E6"/>
          </a:solidFill>
          <a:ln w="9525">
            <a:solidFill>
              <a:srgbClr val="D5C4AA"/>
            </a:solidFill>
            <a:prstDash val="solid"/>
          </a:ln>
        </p:spPr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2206D51E-8DCF-43A2-8FFF-49636C55E02A}"/>
              </a:ext>
            </a:extLst>
          </p:cNvPr>
          <p:cNvSpPr>
            <a:spLocks noGrp="1"/>
          </p:cNvSpPr>
          <p:nvPr/>
        </p:nvSpPr>
        <p:spPr>
          <a:xfrm>
            <a:off x="6191250" y="3714750"/>
            <a:ext cx="28575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50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500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无家别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392D830E-5224-4962-A64B-DEFA0355AEAB}"/>
              </a:ext>
            </a:extLst>
          </p:cNvPr>
          <p:cNvSpPr>
            <a:spLocks noGrp="1"/>
          </p:cNvSpPr>
          <p:nvPr/>
        </p:nvSpPr>
        <p:spPr>
          <a:xfrm>
            <a:off x="2190750" y="4810125"/>
            <a:ext cx="7810500" cy="476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350" b="0">
                <a:solidFill>
                  <a:srgbClr val="766A5B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66A5B"/>
                </a:solidFill>
                <a:latin typeface="SimSun"/>
                <a:ea typeface="SimSun"/>
                <a:cs typeface="SimSun"/>
              </a:rPr>
              <a:t>杜甫把普通人第一次放到了历史舞台中央。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6D11C70-3CC4-40EE-BAF4-01158021384B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在杜甫笔下，百姓第一次成为历史的主角。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3FADB41-0A31-4A31-9E70-CD8DF1B719DE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4604636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92E73B22-27FC-4BA1-9708-32FCE777C22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D3B17BB-B722-4402-96AA-5995219E546E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A662C55-1E94-4E3D-8985-4E723124103E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AAC6BBE-C8AE-42E5-8B5E-680F62E3D20D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A28A9E7-E560-4F66-BD20-F0080C86F568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71CC25B-6CFD-4E7B-B0FE-21ABC60E4B50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8DDBD87-7C08-4D25-8A9F-DF0680CA14D4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993A8AB-7A0F-4067-B7B0-6CEAA84A6B28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C46F6CA-FF23-4903-856A-3096716FF426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7C91E96-CE6F-4D89-B33C-CB6EF2395E89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E0E18DE-0E4E-444B-88E4-E133F34E9970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6AF6089-AF9F-4CE8-AF0A-D81B6F38336A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成都草堂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D24F614-3D93-4E98-ADC5-430F69B02D88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暂时安顿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E671E16-8910-40D1-BF9B-31337C77124B}"/>
              </a:ext>
            </a:extLst>
          </p:cNvPr>
          <p:cNvSpPr>
            <a:spLocks noGrp="1"/>
          </p:cNvSpPr>
          <p:nvPr/>
        </p:nvSpPr>
        <p:spPr>
          <a:xfrm>
            <a:off x="952500" y="1619250"/>
            <a:ext cx="4381500" cy="1238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61F8F52-3CC0-465A-8F6C-9562214CC1E2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44</a:t>
            </a:r>
          </a:p>
        </p:txBody>
      </p:sp>
      <p:pic>
        <p:nvPicPr>
          <p:cNvPr id="17" name="图片 16" descr="成都杜甫草堂高清图片下载-正版图片500692048-摄图网">
            <a:extLst>
              <a:ext uri="{FF2B5EF4-FFF2-40B4-BE49-F238E27FC236}">
                <a16:creationId xmlns:a16="http://schemas.microsoft.com/office/drawing/2014/main" id="{B2B124DB-A035-1BA9-AEE0-A7E9968B2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833" y="1124428"/>
            <a:ext cx="7848283" cy="523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1227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0149A02E-30C1-4447-B091-0DDAABE6743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71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0BFE120-C58E-41FB-AD79-B25CEBF280FC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1D6B0F1-B77B-4AC9-87A0-9442D43905E9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B60DA07-49E1-4EE6-BC95-1F14EF24F39C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F679B17-0342-4585-AAB5-B64E178B151D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26AD81C-35E8-4D48-BB68-FC88694DA2DF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994C055-AC78-4802-BD8D-A53CBE3908B4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C6D6287-747C-438A-89DB-E0DECB0F81A9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60340B6-F510-4897-8361-0A1D6D950813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BA9F54F-BCDE-44D0-B6C4-96E16F9FB05F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3F3E8CE-E14C-4594-B787-EA79753642C9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0D5D06CD-CA73-428B-A0CB-947CAA194BF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33333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BCF01FD-12A1-4CED-960C-A456D9A69AA5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F7EFE2"/>
                </a:solidFill>
                <a:latin typeface="SimSun"/>
                <a:ea typeface="SimSun"/>
                <a:cs typeface="SimSun"/>
              </a:rPr>
              <a:t>安得广厦千万间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D214397-D49A-4EF5-93C9-800D6AFD3407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rPr>
              <a:t>杜甫精神的核心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CE99F08-9CE8-419A-8012-416B293F2480}"/>
              </a:ext>
            </a:extLst>
          </p:cNvPr>
          <p:cNvSpPr>
            <a:spLocks noGrp="1"/>
          </p:cNvSpPr>
          <p:nvPr/>
        </p:nvSpPr>
        <p:spPr>
          <a:xfrm>
            <a:off x="1809750" y="2238375"/>
            <a:ext cx="8572500" cy="2381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安得广厦千万间</a:t>
            </a:r>
          </a:p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大庇天下寒士俱欢颜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C9B12B0-DA9D-4785-8F8E-4833613DCBB4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21158232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7D43FB26-0428-4C05-8A75-D9E5A59A74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D73EEE9-4F75-4368-86C1-38F44D008EE3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CF16525-05A6-4C83-A9C4-7644B046BAB0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2425F4F-18D1-4C8B-83EA-FBF73E3A3F77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0B80FA1-8E31-4617-BD88-328ADB2DEE38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2A103BE-83A5-43F4-A426-4C0262A0A55D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5715B11-5E7F-4293-A4AC-953C0FE75997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C3F74AB-B7E8-42FC-B2B2-847842951036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EFFD713-8548-441B-A027-98F2094E5820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D2BFC6F-614D-4904-B155-4AD58CA602CA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C256B53-6879-44F8-AF6C-3E83F95C8707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279D582-A326-4179-9732-4704AAB1C030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老妻画纸为棋局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1296FEC-2E8B-4732-A0EA-429AFE82DAD1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草堂岁月中的琐碎温度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196827E-C450-4FC2-8ECA-43C340C4D564}"/>
              </a:ext>
            </a:extLst>
          </p:cNvPr>
          <p:cNvSpPr>
            <a:spLocks noGrp="1"/>
          </p:cNvSpPr>
          <p:nvPr/>
        </p:nvSpPr>
        <p:spPr>
          <a:xfrm>
            <a:off x="6191250" y="1600200"/>
            <a:ext cx="4762500" cy="3190875"/>
          </a:xfrm>
          <a:prstGeom prst="rect">
            <a:avLst/>
          </a:prstGeom>
          <a:solidFill>
            <a:srgbClr val="EADFCE"/>
          </a:solidFill>
          <a:ln w="9525">
            <a:solidFill>
              <a:srgbClr val="D6C5AA"/>
            </a:solidFill>
            <a:prstDash val="solid"/>
          </a:ln>
        </p:spPr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B9039E09-517C-4132-BDED-8BA26AD77FA0}"/>
              </a:ext>
            </a:extLst>
          </p:cNvPr>
          <p:cNvSpPr>
            <a:spLocks noGrp="1"/>
          </p:cNvSpPr>
          <p:nvPr/>
        </p:nvSpPr>
        <p:spPr>
          <a:xfrm>
            <a:off x="9334500" y="1983105"/>
            <a:ext cx="704850" cy="704850"/>
          </a:xfrm>
          <a:prstGeom prst="ellipse">
            <a:avLst/>
          </a:prstGeom>
          <a:solidFill>
            <a:srgbClr val="FFF7D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775666A-09F0-4884-B7B1-E2E45F0CF398}"/>
              </a:ext>
            </a:extLst>
          </p:cNvPr>
          <p:cNvSpPr>
            <a:spLocks noGrp="1"/>
          </p:cNvSpPr>
          <p:nvPr/>
        </p:nvSpPr>
        <p:spPr>
          <a:xfrm>
            <a:off x="6858000" y="3886200"/>
            <a:ext cx="15240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D82FB52-33DA-4A92-A195-DA3ACD2C79B0}"/>
              </a:ext>
            </a:extLst>
          </p:cNvPr>
          <p:cNvSpPr>
            <a:spLocks noGrp="1"/>
          </p:cNvSpPr>
          <p:nvPr/>
        </p:nvSpPr>
        <p:spPr>
          <a:xfrm>
            <a:off x="7524750" y="3771900"/>
            <a:ext cx="17335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1E68EDC-2318-45F9-9B73-C5F0FFBAD0F1}"/>
              </a:ext>
            </a:extLst>
          </p:cNvPr>
          <p:cNvSpPr>
            <a:spLocks noGrp="1"/>
          </p:cNvSpPr>
          <p:nvPr/>
        </p:nvSpPr>
        <p:spPr>
          <a:xfrm>
            <a:off x="8191500" y="3657600"/>
            <a:ext cx="19431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F37622F-1B31-45CB-A3EE-4C5947CE7E14}"/>
              </a:ext>
            </a:extLst>
          </p:cNvPr>
          <p:cNvSpPr>
            <a:spLocks noGrp="1"/>
          </p:cNvSpPr>
          <p:nvPr/>
        </p:nvSpPr>
        <p:spPr>
          <a:xfrm>
            <a:off x="8858250" y="3543300"/>
            <a:ext cx="21526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57CA20F-312D-4DD0-9E15-6CEAC34CC9F5}"/>
              </a:ext>
            </a:extLst>
          </p:cNvPr>
          <p:cNvSpPr>
            <a:spLocks noGrp="1"/>
          </p:cNvSpPr>
          <p:nvPr/>
        </p:nvSpPr>
        <p:spPr>
          <a:xfrm>
            <a:off x="809625" y="1714500"/>
            <a:ext cx="4524375" cy="1905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老妻画纸为棋局，稚子敲针作钓钩。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EDFB1FD-A7BF-4B23-8EDD-BD61EDF09F74}"/>
              </a:ext>
            </a:extLst>
          </p:cNvPr>
          <p:cNvSpPr>
            <a:spLocks noGrp="1"/>
          </p:cNvSpPr>
          <p:nvPr/>
        </p:nvSpPr>
        <p:spPr>
          <a:xfrm>
            <a:off x="809625" y="39052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成都草堂时期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05302F9-FB50-49A2-80AC-218BAC6C8483}"/>
              </a:ext>
            </a:extLst>
          </p:cNvPr>
          <p:cNvSpPr>
            <a:spLocks noGrp="1"/>
          </p:cNvSpPr>
          <p:nvPr/>
        </p:nvSpPr>
        <p:spPr>
          <a:xfrm>
            <a:off x="809625" y="441960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家庭成为诗歌主题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09DFCE5-153F-43A7-9C9A-0A421332C2E5}"/>
              </a:ext>
            </a:extLst>
          </p:cNvPr>
          <p:cNvSpPr>
            <a:spLocks noGrp="1"/>
          </p:cNvSpPr>
          <p:nvPr/>
        </p:nvSpPr>
        <p:spPr>
          <a:xfrm>
            <a:off x="809625" y="49339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展现生活中的温暖细节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EE35D0D-D5C8-4818-B4C1-B06629D3ED67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 dirty="0" err="1">
                <a:solidFill>
                  <a:srgbClr val="7A2E2E"/>
                </a:solidFill>
                <a:latin typeface="SimSun"/>
                <a:ea typeface="SimSun"/>
                <a:cs typeface="SimSun"/>
              </a:rPr>
              <a:t>伟大的诗人，也会关心一餐一饭</a:t>
            </a:r>
            <a:r>
              <a:rPr sz="1275" b="0" dirty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53C8ABA-14E6-48A0-90A7-C5517DECA806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14035880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C78D0574-BA52-4A32-B04A-5BCE0709CE4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71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D60AC8D-2D94-4B40-A574-7E06E1C3843D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6B662E7-E048-4C2A-81C0-0226058D99FB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438F31D-3D8D-4CBC-A683-579102F908B3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665C8F8-55AB-4B8A-A7F6-9A8AB21F6343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17C57B2-FD85-4D81-89C5-9EEB0C673505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4F68323-6643-4E33-9F1F-A6601FEEDA42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D9B2B93-282E-4327-A181-C46DBCE64A90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7F39302-0A71-477A-B05E-C27B2BFD72A9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51A447F-1383-441F-A2D3-CCB103624917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FCD92C2-184D-4958-AD6B-E77EDFE555C8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48123E9-C05B-432C-83EC-36415B2522B0}"/>
              </a:ext>
            </a:extLst>
          </p:cNvPr>
          <p:cNvSpPr>
            <a:spLocks noGrp="1"/>
          </p:cNvSpPr>
          <p:nvPr/>
        </p:nvSpPr>
        <p:spPr>
          <a:xfrm>
            <a:off x="685800" y="800100"/>
            <a:ext cx="10820400" cy="5219700"/>
          </a:xfrm>
          <a:prstGeom prst="rect">
            <a:avLst/>
          </a:prstGeom>
          <a:solidFill>
            <a:srgbClr val="24211D"/>
          </a:solidFill>
          <a:ln w="9525">
            <a:solidFill>
              <a:srgbClr val="38322B"/>
            </a:solidFill>
            <a:prstDash val="solid"/>
          </a:ln>
        </p:spPr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C8B71BBD-0A6A-4AEA-8E57-949EEEBCA46E}"/>
              </a:ext>
            </a:extLst>
          </p:cNvPr>
          <p:cNvSpPr>
            <a:spLocks noGrp="1"/>
          </p:cNvSpPr>
          <p:nvPr/>
        </p:nvSpPr>
        <p:spPr>
          <a:xfrm>
            <a:off x="7827264" y="1426464"/>
            <a:ext cx="704850" cy="704850"/>
          </a:xfrm>
          <a:prstGeom prst="ellipse">
            <a:avLst/>
          </a:prstGeom>
          <a:solidFill>
            <a:srgbClr val="EFE5C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0FAB31D-6E11-4D18-BE1B-754D72862E48}"/>
              </a:ext>
            </a:extLst>
          </p:cNvPr>
          <p:cNvSpPr>
            <a:spLocks noGrp="1"/>
          </p:cNvSpPr>
          <p:nvPr/>
        </p:nvSpPr>
        <p:spPr>
          <a:xfrm>
            <a:off x="1352550" y="5114925"/>
            <a:ext cx="152400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E55E7F7-A29D-4800-9BE4-437050B47B79}"/>
              </a:ext>
            </a:extLst>
          </p:cNvPr>
          <p:cNvSpPr>
            <a:spLocks noGrp="1"/>
          </p:cNvSpPr>
          <p:nvPr/>
        </p:nvSpPr>
        <p:spPr>
          <a:xfrm>
            <a:off x="2019300" y="5000625"/>
            <a:ext cx="173355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92AF88E-38F9-4E05-A02F-9BE47334FF14}"/>
              </a:ext>
            </a:extLst>
          </p:cNvPr>
          <p:cNvSpPr>
            <a:spLocks noGrp="1"/>
          </p:cNvSpPr>
          <p:nvPr/>
        </p:nvSpPr>
        <p:spPr>
          <a:xfrm>
            <a:off x="2686050" y="4886325"/>
            <a:ext cx="194310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20A61F6-22B1-4945-A2A0-BE064E2440CA}"/>
              </a:ext>
            </a:extLst>
          </p:cNvPr>
          <p:cNvSpPr>
            <a:spLocks noGrp="1"/>
          </p:cNvSpPr>
          <p:nvPr/>
        </p:nvSpPr>
        <p:spPr>
          <a:xfrm>
            <a:off x="3352800" y="4772025"/>
            <a:ext cx="215265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2017CAE-E2C6-481C-B9EF-A2CBF89BFB5E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F7EFE2"/>
                </a:solidFill>
                <a:latin typeface="SimSun"/>
                <a:ea typeface="SimSun"/>
                <a:cs typeface="SimSun"/>
              </a:rPr>
              <a:t>润物细无声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FDE04AC-1907-4636-BED6-A1A3D05AEC4C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rPr>
              <a:t>春夜喜雨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9779D21-A3C5-4FA3-B292-725F3BF2E678}"/>
              </a:ext>
            </a:extLst>
          </p:cNvPr>
          <p:cNvSpPr>
            <a:spLocks noGrp="1"/>
          </p:cNvSpPr>
          <p:nvPr/>
        </p:nvSpPr>
        <p:spPr>
          <a:xfrm>
            <a:off x="1809750" y="2238375"/>
            <a:ext cx="8572500" cy="2381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随风潜入夜</a:t>
            </a:r>
          </a:p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润物细无声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C6A94FE-A34B-4346-A0EA-A7F267DA88B3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4492355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376BFDC7-DC28-4DAF-A4A6-49DF717EC4E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91F9840-8931-445D-9941-594436C363E6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02C6203-1542-4540-BC8C-69F972E708D9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7BD7B42-D6AB-48FE-8332-98794D99DA93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0733C79-6271-424C-BD3F-43C5FDAF6511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847DF55-0A00-4FD5-9358-FFEB784AE4DE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F26AC18-EB03-4501-A227-60E04419128D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96E47CF-F38C-4812-B280-FA57D27A3FCB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CA0D8A7-0593-46C9-AE8E-0F5C0EF86292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B3A149D-6C25-4F51-B3E7-E15C5FC2BE3C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6EBE967-3A4A-4F2D-936C-DA43F2764826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1B94E2D-BB42-4680-B395-50C298AB0C3C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出师未捷身先死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BEB6603-8726-4070-A2D8-400931C7AF9B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杜甫的精神偶像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C4F3D35-F47A-4DEA-8140-11387FE99CBE}"/>
              </a:ext>
            </a:extLst>
          </p:cNvPr>
          <p:cNvSpPr>
            <a:spLocks noGrp="1"/>
          </p:cNvSpPr>
          <p:nvPr/>
        </p:nvSpPr>
        <p:spPr>
          <a:xfrm>
            <a:off x="6191250" y="1600200"/>
            <a:ext cx="4762500" cy="3190875"/>
          </a:xfrm>
          <a:prstGeom prst="rect">
            <a:avLst/>
          </a:prstGeom>
          <a:solidFill>
            <a:srgbClr val="EADFCE"/>
          </a:solidFill>
          <a:ln w="9525">
            <a:solidFill>
              <a:srgbClr val="D6C5AA"/>
            </a:solidFill>
            <a:prstDash val="solid"/>
          </a:ln>
        </p:spPr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0B5A9537-C0A2-41FE-84F5-B218C587DBFB}"/>
              </a:ext>
            </a:extLst>
          </p:cNvPr>
          <p:cNvSpPr>
            <a:spLocks noGrp="1"/>
          </p:cNvSpPr>
          <p:nvPr/>
        </p:nvSpPr>
        <p:spPr>
          <a:xfrm>
            <a:off x="9334500" y="1983105"/>
            <a:ext cx="704850" cy="704850"/>
          </a:xfrm>
          <a:prstGeom prst="ellipse">
            <a:avLst/>
          </a:prstGeom>
          <a:solidFill>
            <a:srgbClr val="FFF7D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5D9686F-4C27-40EF-BD32-CA99EF122835}"/>
              </a:ext>
            </a:extLst>
          </p:cNvPr>
          <p:cNvSpPr>
            <a:spLocks noGrp="1"/>
          </p:cNvSpPr>
          <p:nvPr/>
        </p:nvSpPr>
        <p:spPr>
          <a:xfrm>
            <a:off x="6858000" y="3886200"/>
            <a:ext cx="15240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5D111AD-B6FF-4BCB-A9C8-96FD75DAB186}"/>
              </a:ext>
            </a:extLst>
          </p:cNvPr>
          <p:cNvSpPr>
            <a:spLocks noGrp="1"/>
          </p:cNvSpPr>
          <p:nvPr/>
        </p:nvSpPr>
        <p:spPr>
          <a:xfrm>
            <a:off x="7524750" y="3771900"/>
            <a:ext cx="17335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D317B87-7050-4538-A54D-90231D3D6A44}"/>
              </a:ext>
            </a:extLst>
          </p:cNvPr>
          <p:cNvSpPr>
            <a:spLocks noGrp="1"/>
          </p:cNvSpPr>
          <p:nvPr/>
        </p:nvSpPr>
        <p:spPr>
          <a:xfrm>
            <a:off x="8191500" y="3657600"/>
            <a:ext cx="19431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4253154-1E92-475F-8BB0-B50F9A84C8A5}"/>
              </a:ext>
            </a:extLst>
          </p:cNvPr>
          <p:cNvSpPr>
            <a:spLocks noGrp="1"/>
          </p:cNvSpPr>
          <p:nvPr/>
        </p:nvSpPr>
        <p:spPr>
          <a:xfrm>
            <a:off x="8858250" y="3543300"/>
            <a:ext cx="21526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302BFE7-DD7B-4FD9-BE6E-A8996BE1A289}"/>
              </a:ext>
            </a:extLst>
          </p:cNvPr>
          <p:cNvSpPr>
            <a:spLocks noGrp="1"/>
          </p:cNvSpPr>
          <p:nvPr/>
        </p:nvSpPr>
        <p:spPr>
          <a:xfrm>
            <a:off x="6858000" y="2857500"/>
            <a:ext cx="3429000" cy="571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500" b="0">
                <a:solidFill>
                  <a:srgbClr val="766A5B"/>
                </a:solidFill>
                <a:latin typeface="SimSun"/>
                <a:ea typeface="SimSun"/>
                <a:cs typeface="SimSun"/>
              </a:defRPr>
            </a:pPr>
            <a:r>
              <a:rPr sz="1500" b="0">
                <a:solidFill>
                  <a:srgbClr val="766A5B"/>
                </a:solidFill>
                <a:latin typeface="SimSun"/>
                <a:ea typeface="SimSun"/>
                <a:cs typeface="SimSun"/>
              </a:rPr>
              <a:t>武侯祠与诸葛亮像</a:t>
            </a:r>
          </a:p>
          <a:p>
            <a:pPr algn="ctr">
              <a:defRPr sz="1500" b="0">
                <a:solidFill>
                  <a:srgbClr val="766A5B"/>
                </a:solidFill>
                <a:latin typeface="SimSun"/>
                <a:ea typeface="SimSun"/>
                <a:cs typeface="SimSun"/>
              </a:defRPr>
            </a:pPr>
            <a:r>
              <a:rPr sz="1500" b="0">
                <a:solidFill>
                  <a:srgbClr val="766A5B"/>
                </a:solidFill>
                <a:latin typeface="SimSun"/>
                <a:ea typeface="SimSun"/>
                <a:cs typeface="SimSun"/>
              </a:rPr>
              <a:t>（本地指定资产未提供）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E4DB8D4-E9FB-42F5-80D0-C51A236ED688}"/>
              </a:ext>
            </a:extLst>
          </p:cNvPr>
          <p:cNvSpPr>
            <a:spLocks noGrp="1"/>
          </p:cNvSpPr>
          <p:nvPr/>
        </p:nvSpPr>
        <p:spPr>
          <a:xfrm>
            <a:off x="809625" y="1714500"/>
            <a:ext cx="4524375" cy="1905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出师未捷身先死</a:t>
            </a:r>
          </a:p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长使英雄泪满襟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B3511D7-1C98-4AAA-A3AA-80FD8749216B}"/>
              </a:ext>
            </a:extLst>
          </p:cNvPr>
          <p:cNvSpPr>
            <a:spLocks noGrp="1"/>
          </p:cNvSpPr>
          <p:nvPr/>
        </p:nvSpPr>
        <p:spPr>
          <a:xfrm>
            <a:off x="809625" y="39052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写于成都武侯祠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2D9378C-62B9-459B-A099-EF98B7E3BEAB}"/>
              </a:ext>
            </a:extLst>
          </p:cNvPr>
          <p:cNvSpPr>
            <a:spLocks noGrp="1"/>
          </p:cNvSpPr>
          <p:nvPr/>
        </p:nvSpPr>
        <p:spPr>
          <a:xfrm>
            <a:off x="809625" y="441960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借诸葛亮表达理想人格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5AF4185-D06F-4B79-9FE5-9A374B7757CC}"/>
              </a:ext>
            </a:extLst>
          </p:cNvPr>
          <p:cNvSpPr>
            <a:spLocks noGrp="1"/>
          </p:cNvSpPr>
          <p:nvPr/>
        </p:nvSpPr>
        <p:spPr>
          <a:xfrm>
            <a:off x="809625" y="49339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强调忠诚与责任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0C09016-EF89-40E4-A20B-0BF29FB45B74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杜甫敬重的不是成功，而是责任。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9CA625DF-9AF0-424E-BFF9-D6BE9B06F069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48</a:t>
            </a:r>
          </a:p>
        </p:txBody>
      </p:sp>
      <p:pic>
        <p:nvPicPr>
          <p:cNvPr id="30" name="图片 29" descr="【携程攻略】成都武侯祠景点,成都武侯祠，祭祀刘备和诸葛亮的地方，属于历史人文景点，来成都值得…">
            <a:extLst>
              <a:ext uri="{FF2B5EF4-FFF2-40B4-BE49-F238E27FC236}">
                <a16:creationId xmlns:a16="http://schemas.microsoft.com/office/drawing/2014/main" id="{79CB5EBE-E7E8-96CB-BCB9-40F4477D8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25" y="881062"/>
            <a:ext cx="5657850" cy="424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314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1A948CEB-6BEC-4D33-B368-D7023806EA7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71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059A980-A2A1-4C33-8E84-FF0E70832820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65AF967-C87D-479A-82AF-A5DC4B89126C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135F683-F0FE-481F-9A7C-1E9C775B909E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0092DD3-ABDF-405F-A4A2-D9D5C8B768F1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C4BE1E1-9925-49EA-B1B5-055C62E69D9C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F28AB80-9BB4-4EFC-8A16-A334F2281B72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E13FF51-005F-41E3-970D-529CD600F371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B3CF7F8-2AE4-4748-AB14-034BE6BED261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B04FA3F-D115-43AB-898D-348BAB17896B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690C4DA-590F-43C1-9AA4-9569DBE11C27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1728AEE-FE1F-424D-A7A9-C641320B9C13}"/>
              </a:ext>
            </a:extLst>
          </p:cNvPr>
          <p:cNvSpPr>
            <a:spLocks noGrp="1"/>
          </p:cNvSpPr>
          <p:nvPr/>
        </p:nvSpPr>
        <p:spPr>
          <a:xfrm>
            <a:off x="685800" y="800100"/>
            <a:ext cx="10820400" cy="5219700"/>
          </a:xfrm>
          <a:prstGeom prst="rect">
            <a:avLst/>
          </a:prstGeom>
          <a:solidFill>
            <a:srgbClr val="24211D"/>
          </a:solidFill>
          <a:ln w="9525">
            <a:solidFill>
              <a:srgbClr val="38322B"/>
            </a:solidFill>
            <a:prstDash val="solid"/>
          </a:ln>
        </p:spPr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39879A97-FE51-4999-98C1-3481222EB7B9}"/>
              </a:ext>
            </a:extLst>
          </p:cNvPr>
          <p:cNvSpPr>
            <a:spLocks noGrp="1"/>
          </p:cNvSpPr>
          <p:nvPr/>
        </p:nvSpPr>
        <p:spPr>
          <a:xfrm>
            <a:off x="7827264" y="1426464"/>
            <a:ext cx="704850" cy="704850"/>
          </a:xfrm>
          <a:prstGeom prst="ellipse">
            <a:avLst/>
          </a:prstGeom>
          <a:solidFill>
            <a:srgbClr val="EFE5C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9AD8C59-E165-4C67-B580-901FA8D8A455}"/>
              </a:ext>
            </a:extLst>
          </p:cNvPr>
          <p:cNvSpPr>
            <a:spLocks noGrp="1"/>
          </p:cNvSpPr>
          <p:nvPr/>
        </p:nvSpPr>
        <p:spPr>
          <a:xfrm>
            <a:off x="1352550" y="5114925"/>
            <a:ext cx="152400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453EF8B-D562-4CD4-A68B-F92482A0A734}"/>
              </a:ext>
            </a:extLst>
          </p:cNvPr>
          <p:cNvSpPr>
            <a:spLocks noGrp="1"/>
          </p:cNvSpPr>
          <p:nvPr/>
        </p:nvSpPr>
        <p:spPr>
          <a:xfrm>
            <a:off x="2019300" y="5000625"/>
            <a:ext cx="173355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C5515D7-0CF3-40E0-8275-E2BA04D2C672}"/>
              </a:ext>
            </a:extLst>
          </p:cNvPr>
          <p:cNvSpPr>
            <a:spLocks noGrp="1"/>
          </p:cNvSpPr>
          <p:nvPr/>
        </p:nvSpPr>
        <p:spPr>
          <a:xfrm>
            <a:off x="2686050" y="4886325"/>
            <a:ext cx="194310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6584BB4-8AF1-416E-B6C9-39B81ED3208F}"/>
              </a:ext>
            </a:extLst>
          </p:cNvPr>
          <p:cNvSpPr>
            <a:spLocks noGrp="1"/>
          </p:cNvSpPr>
          <p:nvPr/>
        </p:nvSpPr>
        <p:spPr>
          <a:xfrm>
            <a:off x="3352800" y="4772025"/>
            <a:ext cx="2152650" cy="19050"/>
          </a:xfrm>
          <a:prstGeom prst="rect">
            <a:avLst/>
          </a:prstGeom>
          <a:solidFill>
            <a:srgbClr val="51473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ACF4270-AC94-47A5-BCFE-4FDDCB5997AD}"/>
              </a:ext>
            </a:extLst>
          </p:cNvPr>
          <p:cNvSpPr>
            <a:spLocks noGrp="1"/>
          </p:cNvSpPr>
          <p:nvPr/>
        </p:nvSpPr>
        <p:spPr>
          <a:xfrm>
            <a:off x="798036" y="1033653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rPr>
              <a:t>登高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17620B1-17AF-4B1C-8E9D-E95E114D6EF6}"/>
              </a:ext>
            </a:extLst>
          </p:cNvPr>
          <p:cNvSpPr>
            <a:spLocks noGrp="1"/>
          </p:cNvSpPr>
          <p:nvPr/>
        </p:nvSpPr>
        <p:spPr>
          <a:xfrm>
            <a:off x="1809750" y="2238375"/>
            <a:ext cx="8572500" cy="2381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万里悲秋常作客</a:t>
            </a:r>
          </a:p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百年多病独登台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7766A3C-EF21-4EA1-94EA-B39A370355FF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rPr>
              <a:t>49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01BDB85-48F6-3BFE-37A3-CCB416D65BE0}"/>
              </a:ext>
            </a:extLst>
          </p:cNvPr>
          <p:cNvSpPr txBox="1"/>
          <p:nvPr/>
        </p:nvSpPr>
        <p:spPr>
          <a:xfrm>
            <a:off x="544989" y="53849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</a:rPr>
              <a:t>夔州夔州</a:t>
            </a:r>
          </a:p>
        </p:txBody>
      </p:sp>
    </p:spTree>
    <p:extLst>
      <p:ext uri="{BB962C8B-B14F-4D97-AF65-F5344CB8AC3E}">
        <p14:creationId xmlns:p14="http://schemas.microsoft.com/office/powerpoint/2010/main" val="18416096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EB38B9E2-00E5-41A5-A1EA-C7A95987561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ED876A1-0343-4F55-A714-0BAF1A8493E2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96F451C-F935-4933-9BD0-AEAD038992A7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0032EBF-0688-4323-98F0-BB917215BAE8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AD15412-45E7-45A3-A9F3-F45ADD51701D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D887CDC-7B49-4BBA-BFF6-534F09297D99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D078FED-43F7-407B-AF7D-D4AA1C78FF3B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658FE86-4FF3-446A-BA08-0D984B60376D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9047279-9D25-43B9-A56B-52CBF1EC0DCE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07F82D6-F1BA-4C3C-B9AB-BD09DA7B1D98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A0F69B9-8E4C-4520-ABF5-58209779F697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BE72B33-B879-4EB0-8FD9-9E8C01299FF2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秋兴八首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0CD174B-F323-40E8-B320-AE1E168EDDEF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家国一体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895583A-9CAE-4526-BA9E-ECAE67EACA50}"/>
              </a:ext>
            </a:extLst>
          </p:cNvPr>
          <p:cNvSpPr>
            <a:spLocks noGrp="1"/>
          </p:cNvSpPr>
          <p:nvPr/>
        </p:nvSpPr>
        <p:spPr>
          <a:xfrm>
            <a:off x="6191250" y="1600200"/>
            <a:ext cx="4762500" cy="3190875"/>
          </a:xfrm>
          <a:prstGeom prst="rect">
            <a:avLst/>
          </a:prstGeom>
          <a:solidFill>
            <a:srgbClr val="EADFCE"/>
          </a:solidFill>
          <a:ln w="9525">
            <a:solidFill>
              <a:srgbClr val="D6C5AA"/>
            </a:solidFill>
            <a:prstDash val="solid"/>
          </a:ln>
        </p:spPr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B69CAF31-B007-40BE-A54B-981526D35A6F}"/>
              </a:ext>
            </a:extLst>
          </p:cNvPr>
          <p:cNvSpPr>
            <a:spLocks noGrp="1"/>
          </p:cNvSpPr>
          <p:nvPr/>
        </p:nvSpPr>
        <p:spPr>
          <a:xfrm>
            <a:off x="9334500" y="1983105"/>
            <a:ext cx="704850" cy="704850"/>
          </a:xfrm>
          <a:prstGeom prst="ellipse">
            <a:avLst/>
          </a:prstGeom>
          <a:solidFill>
            <a:srgbClr val="FFF7D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51A8AAB-8138-4CA2-8858-CDB611A940B3}"/>
              </a:ext>
            </a:extLst>
          </p:cNvPr>
          <p:cNvSpPr>
            <a:spLocks noGrp="1"/>
          </p:cNvSpPr>
          <p:nvPr/>
        </p:nvSpPr>
        <p:spPr>
          <a:xfrm>
            <a:off x="6858000" y="3886200"/>
            <a:ext cx="15240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16FEAAD-C870-45DF-9464-6FADA827E64F}"/>
              </a:ext>
            </a:extLst>
          </p:cNvPr>
          <p:cNvSpPr>
            <a:spLocks noGrp="1"/>
          </p:cNvSpPr>
          <p:nvPr/>
        </p:nvSpPr>
        <p:spPr>
          <a:xfrm>
            <a:off x="7524750" y="3771900"/>
            <a:ext cx="17335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445EB64-05B2-4740-A058-0BFD5C45DC18}"/>
              </a:ext>
            </a:extLst>
          </p:cNvPr>
          <p:cNvSpPr>
            <a:spLocks noGrp="1"/>
          </p:cNvSpPr>
          <p:nvPr/>
        </p:nvSpPr>
        <p:spPr>
          <a:xfrm>
            <a:off x="8191500" y="3657600"/>
            <a:ext cx="194310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9463BA5-9186-45D5-B8EF-B7F369D9CC63}"/>
              </a:ext>
            </a:extLst>
          </p:cNvPr>
          <p:cNvSpPr>
            <a:spLocks noGrp="1"/>
          </p:cNvSpPr>
          <p:nvPr/>
        </p:nvSpPr>
        <p:spPr>
          <a:xfrm>
            <a:off x="8858250" y="3543300"/>
            <a:ext cx="2152650" cy="19050"/>
          </a:xfrm>
          <a:prstGeom prst="rect">
            <a:avLst/>
          </a:prstGeom>
          <a:solidFill>
            <a:srgbClr val="CDBB9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8EE6C3DD-08FB-4DA6-8BF8-9F462AC3FAAC}"/>
              </a:ext>
            </a:extLst>
          </p:cNvPr>
          <p:cNvSpPr>
            <a:spLocks noGrp="1"/>
          </p:cNvSpPr>
          <p:nvPr/>
        </p:nvSpPr>
        <p:spPr>
          <a:xfrm>
            <a:off x="6953250" y="2857500"/>
            <a:ext cx="3238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500" b="0">
                <a:solidFill>
                  <a:srgbClr val="766A5B"/>
                </a:solidFill>
                <a:latin typeface="SimSun"/>
                <a:ea typeface="SimSun"/>
                <a:cs typeface="SimSun"/>
              </a:defRPr>
            </a:pPr>
            <a:r>
              <a:rPr sz="1500" b="0">
                <a:solidFill>
                  <a:srgbClr val="766A5B"/>
                </a:solidFill>
                <a:latin typeface="SimSun"/>
                <a:ea typeface="SimSun"/>
                <a:cs typeface="SimSun"/>
              </a:rPr>
              <a:t>夔州长江远景</a:t>
            </a:r>
          </a:p>
          <a:p>
            <a:pPr algn="ctr">
              <a:defRPr sz="1500" b="0">
                <a:solidFill>
                  <a:srgbClr val="766A5B"/>
                </a:solidFill>
                <a:latin typeface="SimSun"/>
                <a:ea typeface="SimSun"/>
                <a:cs typeface="SimSun"/>
              </a:defRPr>
            </a:pPr>
            <a:r>
              <a:rPr sz="1500" b="0">
                <a:solidFill>
                  <a:srgbClr val="766A5B"/>
                </a:solidFill>
                <a:latin typeface="SimSun"/>
                <a:ea typeface="SimSun"/>
                <a:cs typeface="SimSun"/>
              </a:rPr>
              <a:t>（本地指定资产未提供）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CE34AE0-EEEC-429C-A01A-CCF8F41FBF1E}"/>
              </a:ext>
            </a:extLst>
          </p:cNvPr>
          <p:cNvSpPr>
            <a:spLocks noGrp="1"/>
          </p:cNvSpPr>
          <p:nvPr/>
        </p:nvSpPr>
        <p:spPr>
          <a:xfrm>
            <a:off x="809625" y="1714500"/>
            <a:ext cx="4524375" cy="1905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丛菊两开他日泪</a:t>
            </a:r>
          </a:p>
          <a:p>
            <a:pPr algn="l">
              <a:defRPr sz="202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孤舟一系故园心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DAADFAE-554C-49F7-9D8A-5895A2873A91}"/>
              </a:ext>
            </a:extLst>
          </p:cNvPr>
          <p:cNvSpPr>
            <a:spLocks noGrp="1"/>
          </p:cNvSpPr>
          <p:nvPr/>
        </p:nvSpPr>
        <p:spPr>
          <a:xfrm>
            <a:off x="809625" y="39052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创作于夔州时期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DEEF7C5-E1B1-400D-BFF5-A4D6EAC3C72C}"/>
              </a:ext>
            </a:extLst>
          </p:cNvPr>
          <p:cNvSpPr>
            <a:spLocks noGrp="1"/>
          </p:cNvSpPr>
          <p:nvPr/>
        </p:nvSpPr>
        <p:spPr>
          <a:xfrm>
            <a:off x="809625" y="441960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代表晚年思想成熟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6170570-9E7D-4EE6-9283-9AA3AD214BB8}"/>
              </a:ext>
            </a:extLst>
          </p:cNvPr>
          <p:cNvSpPr>
            <a:spLocks noGrp="1"/>
          </p:cNvSpPr>
          <p:nvPr/>
        </p:nvSpPr>
        <p:spPr>
          <a:xfrm>
            <a:off x="809625" y="4933950"/>
            <a:ext cx="4476750" cy="381000"/>
          </a:xfrm>
          <a:prstGeom prst="rect">
            <a:avLst/>
          </a:prstGeom>
          <a:solidFill>
            <a:srgbClr val="EEE3D1"/>
          </a:solidFill>
          <a:ln w="9525">
            <a:solidFill>
              <a:srgbClr val="D5C4AA"/>
            </a:solidFill>
            <a:prstDash val="solid"/>
          </a:ln>
        </p:spPr>
        <p:txBody>
          <a:bodyPr lIns="133350" tIns="38100" rIns="114300" bIns="38100" anchor="ctr"/>
          <a:lstStyle/>
          <a:p>
            <a:pPr algn="l">
              <a:def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F1D1A"/>
                </a:solidFill>
                <a:latin typeface="Microsoft YaHei"/>
                <a:ea typeface="Microsoft YaHei"/>
                <a:cs typeface="Microsoft YaHei"/>
              </a:rPr>
              <a:t>个人命运与国家命运交汇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210190B-6FE9-4555-AEC1-CE47B56908B1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在杜甫笔下，故园与天下最终成为同一个问题。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FCBB0583-D258-4105-AFFF-1409D5CD7CC9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50</a:t>
            </a:r>
          </a:p>
        </p:txBody>
      </p:sp>
      <p:pic>
        <p:nvPicPr>
          <p:cNvPr id="28" name="图片 27" descr="三峡最高的景区，因杜甫名诗得名，白帝城、夔门、瞿塘峡尽在眼前_夔州_长江_奉节">
            <a:extLst>
              <a:ext uri="{FF2B5EF4-FFF2-40B4-BE49-F238E27FC236}">
                <a16:creationId xmlns:a16="http://schemas.microsoft.com/office/drawing/2014/main" id="{F2CE3FB2-2CBA-65E7-E705-B5BA1B7C8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7754" y="1270543"/>
            <a:ext cx="5907593" cy="374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5995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77EF623-EBE8-4740-9888-C0B8ABF065C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171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842E74E-0894-4F61-A85B-5BBB0F427148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E500D5A-3759-4279-A327-9B5EFB6CE791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0B38833-CEEB-44D5-8211-44FF92D22672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3CA9F08-3AB4-482B-A8FB-26BD2A886502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BF60B3-46A7-4E4E-A755-3F14F467826A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CE587E0-5A0E-40BE-98AC-F1A2576387C4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07F17B9-6698-4358-8803-E910FAE8351A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6DBEABE-E80B-4393-8E64-98CE89BCC581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A41E250-DF29-415F-B6BA-E13CF2D7E5F2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24221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3550D07-DAAF-4D0D-A260-3790BDF82B91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BBAC2378-841F-4640-82C9-ADAD244715B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33333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21CB7B4-ABEB-4C77-AA67-0BCE2870DF8E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F7EFE2"/>
                </a:solidFill>
                <a:latin typeface="SimSun"/>
                <a:ea typeface="SimSun"/>
                <a:cs typeface="SimSun"/>
              </a:rPr>
              <a:t>老病有孤舟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7D58A41-CBA2-42AE-A527-C2497D6C8D2B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6C5A8"/>
                </a:solidFill>
                <a:latin typeface="Microsoft YaHei"/>
                <a:ea typeface="Microsoft YaHei"/>
                <a:cs typeface="Microsoft YaHei"/>
              </a:rPr>
              <a:t>登岳阳楼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985109C-2280-4D1E-AAA5-C1ADFA73947E}"/>
              </a:ext>
            </a:extLst>
          </p:cNvPr>
          <p:cNvSpPr>
            <a:spLocks noGrp="1"/>
          </p:cNvSpPr>
          <p:nvPr/>
        </p:nvSpPr>
        <p:spPr>
          <a:xfrm>
            <a:off x="1809750" y="2238375"/>
            <a:ext cx="8572500" cy="2381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lang="zh-CN" altLang="en-US" sz="2925" b="0" dirty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亲朋无一字</a:t>
            </a:r>
          </a:p>
          <a:p>
            <a:pPr algn="ctr">
              <a:defRPr sz="2925" b="0">
                <a:solidFill>
                  <a:srgbClr val="F7EFE2"/>
                </a:solidFill>
                <a:latin typeface="SimSun"/>
                <a:ea typeface="SimSun"/>
                <a:cs typeface="SimSun"/>
              </a:defRPr>
            </a:pPr>
            <a:r>
              <a:rPr lang="zh-CN" altLang="en-US" sz="2925" b="0" dirty="0">
                <a:solidFill>
                  <a:srgbClr val="F7EFE2"/>
                </a:solidFill>
                <a:latin typeface="SimSun"/>
                <a:ea typeface="SimSun"/>
                <a:cs typeface="SimSun"/>
              </a:rPr>
              <a:t>老病有孤舟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F977EB1-A848-470C-A706-712FE0F9ABC2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FC1A9"/>
                </a:solidFill>
                <a:latin typeface="Microsoft YaHei"/>
                <a:ea typeface="Microsoft YaHei"/>
                <a:cs typeface="Microsoft YaHei"/>
              </a:rP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11577450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>
            <a:extLst>
              <a:ext uri="{FF2B5EF4-FFF2-40B4-BE49-F238E27FC236}">
                <a16:creationId xmlns:a16="http://schemas.microsoft.com/office/drawing/2014/main" id="{CCD16E0E-CD46-49B2-8612-8E405E6BF8F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3CA6BA5-FBB9-47C8-AF6F-2B5BB2614786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B7D5CFD-4145-4B9A-A11F-68D54B20FF5F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CA68A98-0B29-48C0-A438-969CC9F288CF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C642CA6-8414-4B9C-88E6-BEF62C1BBF34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B6FBEAC-1C22-4B4E-8EF0-58F4BFCDF289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7862816-4C00-4327-BCC1-B37C17A54A87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29EBA60-C82F-4B48-A029-84BD5B4B19EA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8A15FB4-0982-4AE8-B292-258796ABB82E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3F5BEE7-F7AD-4FA1-AA2F-1194534243D3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5086CF2-82E9-489C-80FC-409DF7E26409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83203C4-51A9-496C-AAC2-C0C321A80D36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人间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E949296-D460-4759-A310-9ABA95A0F2B1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杜甫留给我们的东西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FBAFB67-16D8-4A93-99EC-571224875A2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2882F08-951F-4238-856A-3A1061269682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F1E39C6-9731-4713-91CB-825793B13A14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48D7B13-05FB-4C96-9D37-2ED25DF69E24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D01CA17-07FD-40EC-9E2C-246605C39747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A9B1039-2D49-4ABB-A26C-8FD79642C99C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95BA4BE-6666-4FE2-BDA0-BDFEC7E919A4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EEED06C-F84B-49B4-B656-B8459917E394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6B10774-CFD2-4C3C-A23E-6AA4CC2CFAFA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725E264-0896-4642-8384-266F8178D586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23915AE-8F1F-40DD-AEE3-C2B3669BCE2F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7D2E184-E86A-44AD-AA40-CF970689C770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人间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FD810AC-55EF-4FDC-ADFB-245123A865A0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杜甫留给我们的东西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8599FC2A-12BE-4FA9-A2AF-5FCF9C7A185A}"/>
              </a:ext>
            </a:extLst>
          </p:cNvPr>
          <p:cNvSpPr>
            <a:spLocks noGrp="1"/>
          </p:cNvSpPr>
          <p:nvPr/>
        </p:nvSpPr>
        <p:spPr>
          <a:xfrm>
            <a:off x="5000625" y="2286000"/>
            <a:ext cx="2190750" cy="2190750"/>
          </a:xfrm>
          <a:prstGeom prst="ellipse">
            <a:avLst/>
          </a:prstGeom>
          <a:solidFill>
            <a:srgbClr val="E6D7BF"/>
          </a:solidFill>
          <a:ln w="14288">
            <a:solidFill>
              <a:srgbClr val="B89B58"/>
            </a:solidFill>
            <a:prstDash val="solid"/>
          </a:ln>
        </p:spPr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2C3B48B-5501-4170-9B41-321014FF2FAA}"/>
              </a:ext>
            </a:extLst>
          </p:cNvPr>
          <p:cNvSpPr>
            <a:spLocks noGrp="1"/>
          </p:cNvSpPr>
          <p:nvPr/>
        </p:nvSpPr>
        <p:spPr>
          <a:xfrm>
            <a:off x="5286375" y="2952750"/>
            <a:ext cx="1619250" cy="762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9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杜甫精神</a:t>
            </a: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871568F1-1627-42DE-88BC-15195C5604C7}"/>
              </a:ext>
            </a:extLst>
          </p:cNvPr>
          <p:cNvSpPr>
            <a:spLocks noGrp="1"/>
          </p:cNvSpPr>
          <p:nvPr/>
        </p:nvSpPr>
        <p:spPr>
          <a:xfrm>
            <a:off x="2305050" y="1952625"/>
            <a:ext cx="1104900" cy="762000"/>
          </a:xfrm>
          <a:prstGeom prst="ellipse">
            <a:avLst/>
          </a:prstGeom>
          <a:solidFill>
            <a:srgbClr val="F8F1E6"/>
          </a:solidFill>
          <a:ln w="9525">
            <a:solidFill>
              <a:srgbClr val="D5C4AA"/>
            </a:solidFill>
            <a:prstDash val="solid"/>
          </a:ln>
        </p:spPr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7E71EF5-6675-4CC5-BD0A-E1DD444E74B2}"/>
              </a:ext>
            </a:extLst>
          </p:cNvPr>
          <p:cNvSpPr>
            <a:spLocks noGrp="1"/>
          </p:cNvSpPr>
          <p:nvPr/>
        </p:nvSpPr>
        <p:spPr>
          <a:xfrm>
            <a:off x="2381250" y="2171700"/>
            <a:ext cx="9525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泰山志向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4F7AE49-5037-4C7E-9549-43D1ADD672E9}"/>
              </a:ext>
            </a:extLst>
          </p:cNvPr>
          <p:cNvSpPr>
            <a:spLocks noGrp="1"/>
          </p:cNvSpPr>
          <p:nvPr/>
        </p:nvSpPr>
        <p:spPr>
          <a:xfrm>
            <a:off x="3571875" y="2857500"/>
            <a:ext cx="1809750" cy="9525"/>
          </a:xfrm>
          <a:prstGeom prst="rect">
            <a:avLst/>
          </a:prstGeom>
          <a:solidFill>
            <a:srgbClr val="D5C4A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839CD5E0-1966-4CBB-A9FA-F9A4DB005FB1}"/>
              </a:ext>
            </a:extLst>
          </p:cNvPr>
          <p:cNvSpPr>
            <a:spLocks noGrp="1"/>
          </p:cNvSpPr>
          <p:nvPr/>
        </p:nvSpPr>
        <p:spPr>
          <a:xfrm>
            <a:off x="8639175" y="1952625"/>
            <a:ext cx="1104900" cy="762000"/>
          </a:xfrm>
          <a:prstGeom prst="ellipse">
            <a:avLst/>
          </a:prstGeom>
          <a:solidFill>
            <a:srgbClr val="F8F1E6"/>
          </a:solidFill>
          <a:ln w="9525">
            <a:solidFill>
              <a:srgbClr val="D5C4AA"/>
            </a:solidFill>
            <a:prstDash val="solid"/>
          </a:ln>
        </p:spPr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D48F2C9D-B37F-4368-B60E-F1261A03952F}"/>
              </a:ext>
            </a:extLst>
          </p:cNvPr>
          <p:cNvSpPr>
            <a:spLocks noGrp="1"/>
          </p:cNvSpPr>
          <p:nvPr/>
        </p:nvSpPr>
        <p:spPr>
          <a:xfrm>
            <a:off x="8715375" y="2171700"/>
            <a:ext cx="9525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长安挫折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3949EAF-6A4E-478D-9096-1E4E46DB15B0}"/>
              </a:ext>
            </a:extLst>
          </p:cNvPr>
          <p:cNvSpPr>
            <a:spLocks noGrp="1"/>
          </p:cNvSpPr>
          <p:nvPr/>
        </p:nvSpPr>
        <p:spPr>
          <a:xfrm>
            <a:off x="6810375" y="2857500"/>
            <a:ext cx="1666875" cy="9525"/>
          </a:xfrm>
          <a:prstGeom prst="rect">
            <a:avLst/>
          </a:prstGeom>
          <a:solidFill>
            <a:srgbClr val="D5C4A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D7E4BD11-57DA-4559-A2EE-04237A5795C6}"/>
              </a:ext>
            </a:extLst>
          </p:cNvPr>
          <p:cNvSpPr>
            <a:spLocks noGrp="1"/>
          </p:cNvSpPr>
          <p:nvPr/>
        </p:nvSpPr>
        <p:spPr>
          <a:xfrm>
            <a:off x="2305050" y="4238625"/>
            <a:ext cx="1104900" cy="762000"/>
          </a:xfrm>
          <a:prstGeom prst="ellipse">
            <a:avLst/>
          </a:prstGeom>
          <a:solidFill>
            <a:srgbClr val="F8F1E6"/>
          </a:solidFill>
          <a:ln w="9525">
            <a:solidFill>
              <a:srgbClr val="D5C4AA"/>
            </a:solidFill>
            <a:prstDash val="solid"/>
          </a:ln>
        </p:spPr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8752F98-ED55-471E-B97F-BF6CDEF8D64A}"/>
              </a:ext>
            </a:extLst>
          </p:cNvPr>
          <p:cNvSpPr>
            <a:spLocks noGrp="1"/>
          </p:cNvSpPr>
          <p:nvPr/>
        </p:nvSpPr>
        <p:spPr>
          <a:xfrm>
            <a:off x="2381250" y="4457700"/>
            <a:ext cx="9525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石壕疾苦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5F21064-7923-4FBF-929D-2D5B8D6CACDF}"/>
              </a:ext>
            </a:extLst>
          </p:cNvPr>
          <p:cNvSpPr>
            <a:spLocks noGrp="1"/>
          </p:cNvSpPr>
          <p:nvPr/>
        </p:nvSpPr>
        <p:spPr>
          <a:xfrm>
            <a:off x="3571875" y="4000500"/>
            <a:ext cx="1809750" cy="9525"/>
          </a:xfrm>
          <a:prstGeom prst="rect">
            <a:avLst/>
          </a:prstGeom>
          <a:solidFill>
            <a:srgbClr val="D5C4A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CAAFA8E5-D26B-458C-A945-C3AC318C11C3}"/>
              </a:ext>
            </a:extLst>
          </p:cNvPr>
          <p:cNvSpPr>
            <a:spLocks noGrp="1"/>
          </p:cNvSpPr>
          <p:nvPr/>
        </p:nvSpPr>
        <p:spPr>
          <a:xfrm>
            <a:off x="8639175" y="4238625"/>
            <a:ext cx="1104900" cy="762000"/>
          </a:xfrm>
          <a:prstGeom prst="ellipse">
            <a:avLst/>
          </a:prstGeom>
          <a:solidFill>
            <a:srgbClr val="F8F1E6"/>
          </a:solidFill>
          <a:ln w="9525">
            <a:solidFill>
              <a:srgbClr val="D5C4AA"/>
            </a:solidFill>
            <a:prstDash val="solid"/>
          </a:ln>
        </p:spPr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565D2D4-81D6-4E0D-9760-38598BA28ACD}"/>
              </a:ext>
            </a:extLst>
          </p:cNvPr>
          <p:cNvSpPr>
            <a:spLocks noGrp="1"/>
          </p:cNvSpPr>
          <p:nvPr/>
        </p:nvSpPr>
        <p:spPr>
          <a:xfrm>
            <a:off x="8715375" y="4457700"/>
            <a:ext cx="9525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草堂温度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02F982FA-CB42-4BFC-AED4-3884B27FE092}"/>
              </a:ext>
            </a:extLst>
          </p:cNvPr>
          <p:cNvSpPr>
            <a:spLocks noGrp="1"/>
          </p:cNvSpPr>
          <p:nvPr/>
        </p:nvSpPr>
        <p:spPr>
          <a:xfrm>
            <a:off x="6810375" y="4000500"/>
            <a:ext cx="1666875" cy="9525"/>
          </a:xfrm>
          <a:prstGeom prst="rect">
            <a:avLst/>
          </a:prstGeom>
          <a:solidFill>
            <a:srgbClr val="D5C4A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0499956F-AE20-4022-BB45-1C33AC8F34C0}"/>
              </a:ext>
            </a:extLst>
          </p:cNvPr>
          <p:cNvSpPr>
            <a:spLocks noGrp="1"/>
          </p:cNvSpPr>
          <p:nvPr/>
        </p:nvSpPr>
        <p:spPr>
          <a:xfrm>
            <a:off x="5543550" y="5048250"/>
            <a:ext cx="1104900" cy="762000"/>
          </a:xfrm>
          <a:prstGeom prst="ellipse">
            <a:avLst/>
          </a:prstGeom>
          <a:solidFill>
            <a:srgbClr val="F8F1E6"/>
          </a:solidFill>
          <a:ln w="9525">
            <a:solidFill>
              <a:srgbClr val="D5C4AA"/>
            </a:solidFill>
            <a:prstDash val="solid"/>
          </a:ln>
        </p:spPr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A9B8E6E8-5BAE-4D4C-BD96-0415D7D733EA}"/>
              </a:ext>
            </a:extLst>
          </p:cNvPr>
          <p:cNvSpPr>
            <a:spLocks noGrp="1"/>
          </p:cNvSpPr>
          <p:nvPr/>
        </p:nvSpPr>
        <p:spPr>
          <a:xfrm>
            <a:off x="5619750" y="5267325"/>
            <a:ext cx="9525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孤舟坚守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CF725532-E35F-47D9-8637-91C68D38C051}"/>
              </a:ext>
            </a:extLst>
          </p:cNvPr>
          <p:cNvSpPr>
            <a:spLocks noGrp="1"/>
          </p:cNvSpPr>
          <p:nvPr/>
        </p:nvSpPr>
        <p:spPr>
          <a:xfrm>
            <a:off x="6810375" y="4405313"/>
            <a:ext cx="9525" cy="9525"/>
          </a:xfrm>
          <a:prstGeom prst="rect">
            <a:avLst/>
          </a:prstGeom>
          <a:solidFill>
            <a:srgbClr val="D5C4A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7CEA138F-A9E2-4B27-8110-336F11EA2503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杜甫教会后人：既要看见世界的不完美，也不要放弃对世界的责任。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4DAD5D7A-1CBD-401E-B3A7-960D99E12C17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52</a:t>
            </a:r>
          </a:p>
        </p:txBody>
      </p:sp>
    </p:spTree>
    <p:extLst>
      <p:ext uri="{BB962C8B-B14F-4D97-AF65-F5344CB8AC3E}">
        <p14:creationId xmlns:p14="http://schemas.microsoft.com/office/powerpoint/2010/main" val="2283540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3071CC25-85F8-4E6A-8064-9F8EECCF157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8CC3B4C-7C83-4F77-83B0-DFA5A74503B5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CC3C3F4-CF86-40DF-88B0-D4009B39A6BA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D7BA4A5-FF4B-45F9-9336-79BBCAC22130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B1E8D99-C8D0-4C2B-84BD-F146A8D0EE7D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43FCBAE-40A8-41C0-AACC-30B008B21377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15AD92E-0D2B-49DD-9744-AA1C062FBACF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77572EF-20D8-4983-A7FE-042C9AE161AA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4AE6851-077C-4FF2-BD67-742472A7834C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36A9E80-2F8D-4791-B06D-B7F75D19BA82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4E98EA3-48B4-4CF4-8311-B56E63FDC52E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C2AF106-B256-4275-8323-AFABD6D6AB30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lang="zh-CN" altLang="en-US" sz="2550" b="1" dirty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后世并举的二人，在同一个长安失意</a:t>
            </a:r>
            <a:endParaRPr sz="2550" b="1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49DC329-5E5A-4993-98FF-3853BC19E257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endParaRPr sz="1200" b="0" dirty="0">
              <a:solidFill>
                <a:srgbClr val="7A2E2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98E74BE-C87A-44FC-B67F-23F21D5615EF}"/>
              </a:ext>
            </a:extLst>
          </p:cNvPr>
          <p:cNvSpPr>
            <a:spLocks noGrp="1"/>
          </p:cNvSpPr>
          <p:nvPr/>
        </p:nvSpPr>
        <p:spPr>
          <a:xfrm>
            <a:off x="5981700" y="1524000"/>
            <a:ext cx="9525" cy="3857625"/>
          </a:xfrm>
          <a:prstGeom prst="rect">
            <a:avLst/>
          </a:prstGeom>
          <a:solidFill>
            <a:srgbClr val="D5C4A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0FE3841-078F-47C6-8FED-6ABAA5F557C9}"/>
              </a:ext>
            </a:extLst>
          </p:cNvPr>
          <p:cNvSpPr>
            <a:spLocks noGrp="1"/>
          </p:cNvSpPr>
          <p:nvPr/>
        </p:nvSpPr>
        <p:spPr>
          <a:xfrm>
            <a:off x="904875" y="1952625"/>
            <a:ext cx="4286250" cy="1809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李白：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安能摧眉折腰事权贵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使我不得开心颜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317D850-371F-47D2-809F-2D5A63BAF741}"/>
              </a:ext>
            </a:extLst>
          </p:cNvPr>
          <p:cNvSpPr>
            <a:spLocks noGrp="1"/>
          </p:cNvSpPr>
          <p:nvPr/>
        </p:nvSpPr>
        <p:spPr>
          <a:xfrm>
            <a:off x="7000875" y="1952625"/>
            <a:ext cx="4286250" cy="1809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杜甫：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朱门酒肉臭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路有冻死骨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8CB8A22-832A-4D4B-A621-A8EBFB14A6B9}"/>
              </a:ext>
            </a:extLst>
          </p:cNvPr>
          <p:cNvSpPr>
            <a:spLocks noGrp="1"/>
          </p:cNvSpPr>
          <p:nvPr/>
        </p:nvSpPr>
        <p:spPr>
          <a:xfrm>
            <a:off x="2190750" y="4333875"/>
            <a:ext cx="7810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350" b="0">
                <a:solidFill>
                  <a:srgbClr val="766A5B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66A5B"/>
                </a:solidFill>
                <a:latin typeface="SimSun"/>
                <a:ea typeface="SimSun"/>
                <a:cs typeface="SimSun"/>
              </a:rPr>
              <a:t>同样生活在长安，为什么李白与杜甫看见了完全不同的世界？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18A17C1-F70A-420B-B0EF-4929CAC1F3FD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一个看见不能低头的自我，一个看见不能忽视的人间。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94CD98F-27D8-4144-B512-49EC79840193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53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AE14B92-2E55-C85C-E1E7-0BC840EDFC2C}"/>
              </a:ext>
            </a:extLst>
          </p:cNvPr>
          <p:cNvSpPr txBox="1"/>
          <p:nvPr/>
        </p:nvSpPr>
        <p:spPr>
          <a:xfrm>
            <a:off x="1849015" y="3420844"/>
            <a:ext cx="2188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742-744</a:t>
            </a:r>
            <a:r>
              <a:rPr lang="zh-CN" altLang="en-US" dirty="0"/>
              <a:t>年；</a:t>
            </a:r>
            <a:r>
              <a:rPr lang="en-US" altLang="zh-CN" dirty="0"/>
              <a:t>41-43</a:t>
            </a:r>
            <a:r>
              <a:rPr lang="zh-CN" altLang="en-US" dirty="0"/>
              <a:t>岁</a:t>
            </a:r>
            <a:endParaRPr lang="en-US" altLang="zh-CN" dirty="0"/>
          </a:p>
          <a:p>
            <a:r>
              <a:rPr lang="zh-CN" altLang="en-US" dirty="0"/>
              <a:t>自信但幻觉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F0B8170-979E-DBF3-1174-C6EE0811BB03}"/>
              </a:ext>
            </a:extLst>
          </p:cNvPr>
          <p:cNvSpPr txBox="1"/>
          <p:nvPr/>
        </p:nvSpPr>
        <p:spPr>
          <a:xfrm>
            <a:off x="8154565" y="3420843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746-755</a:t>
            </a:r>
            <a:r>
              <a:rPr lang="zh-CN" altLang="en-US" dirty="0"/>
              <a:t>年；</a:t>
            </a:r>
            <a:r>
              <a:rPr lang="en-US" altLang="zh-CN" dirty="0"/>
              <a:t>34-43</a:t>
            </a:r>
            <a:r>
              <a:rPr lang="zh-CN" altLang="en-US" dirty="0"/>
              <a:t>岁</a:t>
            </a:r>
            <a:endParaRPr lang="en-US" altLang="zh-CN" dirty="0"/>
          </a:p>
          <a:p>
            <a:r>
              <a:rPr lang="zh-CN" altLang="en-US" dirty="0"/>
              <a:t>求仕不得、滞留、观察</a:t>
            </a:r>
          </a:p>
        </p:txBody>
      </p:sp>
    </p:spTree>
    <p:extLst>
      <p:ext uri="{BB962C8B-B14F-4D97-AF65-F5344CB8AC3E}">
        <p14:creationId xmlns:p14="http://schemas.microsoft.com/office/powerpoint/2010/main" val="11474565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026E8D75-5F10-4BB1-9383-6DD3915954E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2B009BF-5273-42D0-828E-965E9530ADCA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D102AD2-E0FC-4BB0-8627-569F60D131D7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FB800F0-4D7A-4FF5-9368-36BAC2E8D7CF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524D41F-CA60-4C61-ADC0-BC1C1D288044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C68206D-8648-4593-9473-744E4E3FBD2B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6574EFB-E9C8-4D2A-B0F7-CCC607A28D3F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ABADDB2-2690-4318-AB4C-F7E2BE458C22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3192444-3391-41C6-A768-89534AE480A7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32813FE-22F0-42DE-8768-28461D6D18F9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04A5BC1-521E-4DE2-AF95-2CD0D04E7839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24B9890-C5C2-4D96-A757-9E2BDF1B68D2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面对历史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2CAC032-9C7E-4643-98F6-281E2DD42865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李白与杜甫的分野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27111C1-3760-4E2D-AFBA-1AA9768A5804}"/>
              </a:ext>
            </a:extLst>
          </p:cNvPr>
          <p:cNvSpPr>
            <a:spLocks noGrp="1"/>
          </p:cNvSpPr>
          <p:nvPr/>
        </p:nvSpPr>
        <p:spPr>
          <a:xfrm>
            <a:off x="5981700" y="1524000"/>
            <a:ext cx="9525" cy="3857625"/>
          </a:xfrm>
          <a:prstGeom prst="rect">
            <a:avLst/>
          </a:prstGeom>
          <a:solidFill>
            <a:srgbClr val="D5C4A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792332A-38B2-4F82-A6D9-8CB939D7CA33}"/>
              </a:ext>
            </a:extLst>
          </p:cNvPr>
          <p:cNvSpPr>
            <a:spLocks noGrp="1"/>
          </p:cNvSpPr>
          <p:nvPr/>
        </p:nvSpPr>
        <p:spPr>
          <a:xfrm>
            <a:off x="904875" y="1952625"/>
            <a:ext cx="4286250" cy="1809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李白：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但用东山谢安石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为君谈笑静胡沙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B5AA4C0-4DB7-4F35-AD08-DBF66223CAAC}"/>
              </a:ext>
            </a:extLst>
          </p:cNvPr>
          <p:cNvSpPr>
            <a:spLocks noGrp="1"/>
          </p:cNvSpPr>
          <p:nvPr/>
        </p:nvSpPr>
        <p:spPr>
          <a:xfrm>
            <a:off x="7000875" y="1952625"/>
            <a:ext cx="4286250" cy="1809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杜甫：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国破山河在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城春草木深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DBE3A2F-1CB4-4619-8396-2986FA5017B2}"/>
              </a:ext>
            </a:extLst>
          </p:cNvPr>
          <p:cNvSpPr>
            <a:spLocks noGrp="1"/>
          </p:cNvSpPr>
          <p:nvPr/>
        </p:nvSpPr>
        <p:spPr>
          <a:xfrm>
            <a:off x="2190750" y="4333875"/>
            <a:ext cx="7810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350" b="0">
                <a:solidFill>
                  <a:srgbClr val="766A5B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66A5B"/>
                </a:solidFill>
                <a:latin typeface="SimSun"/>
                <a:ea typeface="SimSun"/>
                <a:cs typeface="SimSun"/>
              </a:rPr>
              <a:t>当时代发生巨变，人应该如何回应历史？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BE0BC6F-C6F3-4C4B-9134-69EA1F4D748C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面对历史，有人守护人格，有人承担时代。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DF68AC2-FB43-408A-9280-E62AFE2323C6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54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0A855B3-80C6-84FF-CE6B-2BF859000E16}"/>
              </a:ext>
            </a:extLst>
          </p:cNvPr>
          <p:cNvSpPr txBox="1"/>
          <p:nvPr/>
        </p:nvSpPr>
        <p:spPr>
          <a:xfrm>
            <a:off x="1332488" y="3477994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像谢安一样奉命于危难之间；</a:t>
            </a:r>
            <a:endParaRPr lang="en-US" altLang="zh-CN" dirty="0"/>
          </a:p>
          <a:p>
            <a:r>
              <a:rPr lang="zh-CN" altLang="en-US" dirty="0"/>
              <a:t>既是士人的挺身而出也是自我的抱负实现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179FFCD-8471-6713-2EF9-6D66CFCA52B3}"/>
              </a:ext>
            </a:extLst>
          </p:cNvPr>
          <p:cNvSpPr txBox="1"/>
          <p:nvPr/>
        </p:nvSpPr>
        <p:spPr>
          <a:xfrm>
            <a:off x="7950279" y="3446502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身陷长安；作为众生的一员看见记录</a:t>
            </a:r>
          </a:p>
        </p:txBody>
      </p:sp>
    </p:spTree>
    <p:extLst>
      <p:ext uri="{BB962C8B-B14F-4D97-AF65-F5344CB8AC3E}">
        <p14:creationId xmlns:p14="http://schemas.microsoft.com/office/powerpoint/2010/main" val="7320063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80A79C2C-6FD9-4397-BBA7-956148CDBC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231FC30-EEDB-4BFC-919D-10968DFAD426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DAF0ADD-C0A7-4F7F-96BE-0D2A699E828E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D46BF78-9FD5-40B9-A199-0C91B2CE1667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711EB7F-1EC9-41DC-ADAC-FC016D92A01E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C5A8609-6537-403C-BCC7-D689D01BD799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48635AF-88F9-45F1-B395-FD688E0AD0FA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5303846-8439-4686-BFB1-CBD21EF6DF23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0ABD47C-7D92-46BE-BA6D-EEDA3129E347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6D6658E-D49E-45BF-A70A-42A41FF6776C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37F530E-CB0A-45A8-B68E-7D73358BCE83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FB42467-DB15-464F-B2B4-5A6AAADCEE3D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月光与人间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8D5C440-025D-4785-824A-357B00ECA5DC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两种面对世界的方式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C6E0850-93E2-49A2-A2E0-5DD9FA10B88A}"/>
              </a:ext>
            </a:extLst>
          </p:cNvPr>
          <p:cNvSpPr>
            <a:spLocks noGrp="1"/>
          </p:cNvSpPr>
          <p:nvPr/>
        </p:nvSpPr>
        <p:spPr>
          <a:xfrm>
            <a:off x="5981700" y="1524000"/>
            <a:ext cx="9525" cy="3857625"/>
          </a:xfrm>
          <a:prstGeom prst="rect">
            <a:avLst/>
          </a:prstGeom>
          <a:solidFill>
            <a:srgbClr val="D5C4A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00F3279-9833-45DC-B4FF-CAC51E246F9B}"/>
              </a:ext>
            </a:extLst>
          </p:cNvPr>
          <p:cNvSpPr>
            <a:spLocks noGrp="1"/>
          </p:cNvSpPr>
          <p:nvPr/>
        </p:nvSpPr>
        <p:spPr>
          <a:xfrm>
            <a:off x="904875" y="1952625"/>
            <a:ext cx="4286250" cy="1809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李白：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相看两不厌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只有敬亭山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0796FCF-A35E-4FC3-964B-883F67454424}"/>
              </a:ext>
            </a:extLst>
          </p:cNvPr>
          <p:cNvSpPr>
            <a:spLocks noGrp="1"/>
          </p:cNvSpPr>
          <p:nvPr/>
        </p:nvSpPr>
        <p:spPr>
          <a:xfrm>
            <a:off x="7000875" y="1952625"/>
            <a:ext cx="4286250" cy="1809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杜甫：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有吏夜捉人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48CE7F9-7E1D-4EA2-85AB-E3F9D3669B34}"/>
              </a:ext>
            </a:extLst>
          </p:cNvPr>
          <p:cNvSpPr>
            <a:spLocks noGrp="1"/>
          </p:cNvSpPr>
          <p:nvPr/>
        </p:nvSpPr>
        <p:spPr>
          <a:xfrm>
            <a:off x="2190750" y="4333875"/>
            <a:ext cx="7810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350" b="0">
                <a:solidFill>
                  <a:srgbClr val="766A5B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66A5B"/>
                </a:solidFill>
                <a:latin typeface="SimSun"/>
                <a:ea typeface="SimSun"/>
                <a:cs typeface="SimSun"/>
              </a:rPr>
              <a:t>李白关注的是：人如何成为自己。</a:t>
            </a:r>
          </a:p>
          <a:p>
            <a:pPr algn="ctr">
              <a:defRPr sz="1350" b="0">
                <a:solidFill>
                  <a:srgbClr val="766A5B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66A5B"/>
                </a:solidFill>
                <a:latin typeface="SimSun"/>
                <a:ea typeface="SimSun"/>
                <a:cs typeface="SimSun"/>
              </a:rPr>
              <a:t>杜甫关注的是：人成为自己之后，如何面对众生。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E6257D8-CCD3-4180-985D-90DC72C67465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李白把世界变成可以对视的山，杜甫把世界变成必须进入的人间。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4CACBCB-036E-4B31-B878-6A9436CB98BB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55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A1A3FCF-B19F-8DD1-C6A3-4C794BB2E221}"/>
              </a:ext>
            </a:extLst>
          </p:cNvPr>
          <p:cNvSpPr txBox="1"/>
          <p:nvPr/>
        </p:nvSpPr>
        <p:spPr>
          <a:xfrm>
            <a:off x="1695450" y="3401794"/>
            <a:ext cx="3185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不入世也可作为诗人保留人格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4C8E85B-B344-17EB-7C18-F4C2A706A4B4}"/>
              </a:ext>
            </a:extLst>
          </p:cNvPr>
          <p:cNvSpPr txBox="1"/>
          <p:nvPr/>
        </p:nvSpPr>
        <p:spPr>
          <a:xfrm>
            <a:off x="8223587" y="342617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乱世中百姓的处境</a:t>
            </a:r>
          </a:p>
        </p:txBody>
      </p:sp>
    </p:spTree>
    <p:extLst>
      <p:ext uri="{BB962C8B-B14F-4D97-AF65-F5344CB8AC3E}">
        <p14:creationId xmlns:p14="http://schemas.microsoft.com/office/powerpoint/2010/main" val="20567365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8EFD35FC-2CD2-49E2-814D-A747819947A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E540AC5-39EE-475D-96AC-4475B45B9D2F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BEB9A8E-6C00-4F05-959E-0E978F97A944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81207B3-9CCA-4EFE-B9FC-8DF5AA288559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BC99E26-D49C-4E0B-B44A-605AC14F09B0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6FB1463-7FF1-40CC-B526-F982394E3413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A30E2B9-B9F7-4079-9B20-3E5DF4BC4411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E051E90-4679-42EB-9C8F-97779D066245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F9D1E33-473E-420E-90B3-3BA6CD3D14A8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1F26942-C5E3-4E20-A7A5-8597BB1EB2D4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50C6C1A-9AFB-48D2-B12A-D11599911D54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9A34307-7777-4A43-BBF4-3D43BF9F0894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轻舟与广厦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07C4813-2D49-4C16-85CA-AE5FCAFD43C6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 dirty="0" err="1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两种终极理想</a:t>
            </a:r>
            <a:endParaRPr sz="1200" b="0" dirty="0">
              <a:solidFill>
                <a:srgbClr val="7A2E2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AC58384-7B0D-4D8D-B471-A082CFF82263}"/>
              </a:ext>
            </a:extLst>
          </p:cNvPr>
          <p:cNvSpPr>
            <a:spLocks noGrp="1"/>
          </p:cNvSpPr>
          <p:nvPr/>
        </p:nvSpPr>
        <p:spPr>
          <a:xfrm>
            <a:off x="5981700" y="1524000"/>
            <a:ext cx="9525" cy="3857625"/>
          </a:xfrm>
          <a:prstGeom prst="rect">
            <a:avLst/>
          </a:prstGeom>
          <a:solidFill>
            <a:srgbClr val="D5C4A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0C50BEC-5B59-4114-B52D-1532782B92B5}"/>
              </a:ext>
            </a:extLst>
          </p:cNvPr>
          <p:cNvSpPr>
            <a:spLocks noGrp="1"/>
          </p:cNvSpPr>
          <p:nvPr/>
        </p:nvSpPr>
        <p:spPr>
          <a:xfrm>
            <a:off x="904875" y="1952625"/>
            <a:ext cx="4286250" cy="1809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李白：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轻舟已过万重山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3A478D2-C122-4E77-A705-E7F577392554}"/>
              </a:ext>
            </a:extLst>
          </p:cNvPr>
          <p:cNvSpPr>
            <a:spLocks noGrp="1"/>
          </p:cNvSpPr>
          <p:nvPr/>
        </p:nvSpPr>
        <p:spPr>
          <a:xfrm>
            <a:off x="7000875" y="1952625"/>
            <a:ext cx="4286250" cy="1809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杜甫：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安得广厦千万间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大庇天下寒士俱欢颜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25950F7-8A1F-443B-9677-0B31F672F672}"/>
              </a:ext>
            </a:extLst>
          </p:cNvPr>
          <p:cNvSpPr>
            <a:spLocks noGrp="1"/>
          </p:cNvSpPr>
          <p:nvPr/>
        </p:nvSpPr>
        <p:spPr>
          <a:xfrm>
            <a:off x="2190750" y="4333875"/>
            <a:ext cx="7810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350" b="0">
                <a:solidFill>
                  <a:srgbClr val="766A5B"/>
                </a:solidFill>
                <a:latin typeface="SimSun"/>
                <a:ea typeface="SimSun"/>
                <a:cs typeface="SimSun"/>
              </a:defRPr>
            </a:pPr>
            <a:r>
              <a:rPr sz="1350" b="0" dirty="0" err="1">
                <a:solidFill>
                  <a:srgbClr val="766A5B"/>
                </a:solidFill>
                <a:latin typeface="SimSun"/>
                <a:ea typeface="SimSun"/>
                <a:cs typeface="SimSun"/>
              </a:rPr>
              <a:t>李白</a:t>
            </a:r>
            <a:r>
              <a:rPr lang="zh-CN" altLang="en-US" sz="1350" b="0" dirty="0">
                <a:solidFill>
                  <a:srgbClr val="766A5B"/>
                </a:solidFill>
                <a:latin typeface="SimSun"/>
                <a:ea typeface="SimSun"/>
                <a:cs typeface="SimSun"/>
              </a:rPr>
              <a:t>提醒</a:t>
            </a:r>
            <a:r>
              <a:rPr sz="1350" b="0" dirty="0" err="1">
                <a:solidFill>
                  <a:srgbClr val="766A5B"/>
                </a:solidFill>
                <a:latin typeface="SimSun"/>
                <a:ea typeface="SimSun"/>
                <a:cs typeface="SimSun"/>
              </a:rPr>
              <a:t>的是：一个人如何不失去自己</a:t>
            </a:r>
            <a:r>
              <a:rPr sz="1350" b="0" dirty="0">
                <a:solidFill>
                  <a:srgbClr val="766A5B"/>
                </a:solidFill>
                <a:latin typeface="SimSun"/>
                <a:ea typeface="SimSun"/>
                <a:cs typeface="SimSun"/>
              </a:rPr>
              <a:t>。</a:t>
            </a:r>
          </a:p>
          <a:p>
            <a:pPr algn="ctr">
              <a:defRPr sz="1350" b="0">
                <a:solidFill>
                  <a:srgbClr val="766A5B"/>
                </a:solidFill>
                <a:latin typeface="SimSun"/>
                <a:ea typeface="SimSun"/>
                <a:cs typeface="SimSun"/>
              </a:defRPr>
            </a:pPr>
            <a:r>
              <a:rPr sz="1350" b="0" dirty="0" err="1">
                <a:solidFill>
                  <a:srgbClr val="766A5B"/>
                </a:solidFill>
                <a:latin typeface="SimSun"/>
                <a:ea typeface="SimSun"/>
                <a:cs typeface="SimSun"/>
              </a:rPr>
              <a:t>杜甫</a:t>
            </a:r>
            <a:r>
              <a:rPr lang="zh-CN" altLang="en-US" sz="1350" b="0" dirty="0">
                <a:solidFill>
                  <a:srgbClr val="766A5B"/>
                </a:solidFill>
                <a:latin typeface="SimSun"/>
                <a:ea typeface="SimSun"/>
                <a:cs typeface="SimSun"/>
              </a:rPr>
              <a:t>提醒</a:t>
            </a:r>
            <a:r>
              <a:rPr sz="1350" b="0" dirty="0" err="1">
                <a:solidFill>
                  <a:srgbClr val="766A5B"/>
                </a:solidFill>
                <a:latin typeface="SimSun"/>
                <a:ea typeface="SimSun"/>
                <a:cs typeface="SimSun"/>
              </a:rPr>
              <a:t>的是：一个人如何不遗忘别人</a:t>
            </a:r>
            <a:r>
              <a:rPr sz="1350" b="0" dirty="0">
                <a:solidFill>
                  <a:srgbClr val="766A5B"/>
                </a:solidFill>
                <a:latin typeface="SimSun"/>
                <a:ea typeface="SimSun"/>
                <a:cs typeface="SimSun"/>
              </a:rPr>
              <a:t>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543266B-1479-44C4-B04D-C5A864301679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李白告诉我们如何保住灵魂，杜甫告诉我们如何照顾世界。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D0D9F6D-AEBE-4C01-8444-4515288E2C8B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56</a:t>
            </a: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3"/>
          <a:srcRect t="7430" b="7430"/>
          <a:stretch>
            <a:fillRect/>
          </a:stretch>
        </p:blipFill>
        <p:spPr>
          <a:xfrm>
            <a:off x="666750" y="1600200"/>
            <a:ext cx="4572000" cy="219075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4"/>
          <a:srcRect t="7430" b="7430"/>
          <a:stretch>
            <a:fillRect/>
          </a:stretch>
        </p:blipFill>
        <p:spPr>
          <a:xfrm>
            <a:off x="6953250" y="1600200"/>
            <a:ext cx="4572000" cy="219075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AB94CD1B-DC79-8AC9-38C2-F9A60006220E}"/>
              </a:ext>
            </a:extLst>
          </p:cNvPr>
          <p:cNvSpPr txBox="1"/>
          <p:nvPr/>
        </p:nvSpPr>
        <p:spPr>
          <a:xfrm>
            <a:off x="5554446" y="493025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晚年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03E4A53-0B33-A7CF-4F6A-B6B1D2E724E1}"/>
              </a:ext>
            </a:extLst>
          </p:cNvPr>
          <p:cNvSpPr txBox="1"/>
          <p:nvPr/>
        </p:nvSpPr>
        <p:spPr>
          <a:xfrm>
            <a:off x="1485900" y="3972520"/>
            <a:ext cx="21791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dirty="0"/>
              <a:t>李白，约58岁</a:t>
            </a:r>
            <a:br>
              <a:rPr lang="zh-CN" altLang="zh-CN" dirty="0"/>
            </a:br>
            <a:r>
              <a:rPr lang="zh-CN" altLang="zh-CN" dirty="0"/>
              <a:t>流放夜郎途中遇赦</a:t>
            </a:r>
          </a:p>
          <a:p>
            <a:pPr>
              <a:buNone/>
            </a:pPr>
            <a:r>
              <a:rPr lang="zh-CN" altLang="zh-CN" dirty="0"/>
              <a:t>轻舟已过万重山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5E456CB-7876-6D77-F713-6C744EE1D86A}"/>
              </a:ext>
            </a:extLst>
          </p:cNvPr>
          <p:cNvSpPr txBox="1"/>
          <p:nvPr/>
        </p:nvSpPr>
        <p:spPr>
          <a:xfrm>
            <a:off x="8250061" y="3949600"/>
            <a:ext cx="24179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dirty="0"/>
              <a:t>杜甫，约49岁</a:t>
            </a:r>
            <a:br>
              <a:rPr lang="zh-CN" altLang="zh-CN" dirty="0"/>
            </a:br>
            <a:r>
              <a:rPr lang="zh-CN" altLang="zh-CN" dirty="0"/>
              <a:t>成都草堂被秋风所破</a:t>
            </a:r>
          </a:p>
          <a:p>
            <a:pPr>
              <a:buNone/>
            </a:pPr>
            <a:r>
              <a:rPr lang="zh-CN" altLang="zh-CN" dirty="0"/>
              <a:t>安得广厦千万间</a:t>
            </a:r>
          </a:p>
        </p:txBody>
      </p:sp>
    </p:spTree>
    <p:extLst>
      <p:ext uri="{BB962C8B-B14F-4D97-AF65-F5344CB8AC3E}">
        <p14:creationId xmlns:p14="http://schemas.microsoft.com/office/powerpoint/2010/main" val="20620347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>
            <a:extLst>
              <a:ext uri="{FF2B5EF4-FFF2-40B4-BE49-F238E27FC236}">
                <a16:creationId xmlns:a16="http://schemas.microsoft.com/office/drawing/2014/main" id="{45733999-7F29-474C-ACB8-D4CF5F9FF61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259999A-2133-49AC-817C-956A926EF744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22F7CFC-BBC7-4509-9901-8D51D184C1FF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6BC644D-95AC-4AC9-8FF2-B695AE7234A4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EEED97E-613E-483F-A0B4-21F7EFCDB88A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4BC8480-E03E-4882-971B-5CA2D78B6702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1B16689-8452-4298-8102-683419D71859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AAE9730-2112-426A-9B84-BA5C4D3EF4FA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C0D8F51-898F-4F3F-8491-6E64026842D8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B4E9057-8064-41DD-956F-6FE7B3E8A8C2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FF38FB3-3DF6-47FD-9395-63B1D9F52AFE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C0888FA-3337-46C8-BE7B-02F03348FEDE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他们共同回答的问题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C9E4671-CB57-4A68-8325-03F6EEC895D3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人如何成为自己，又如何面对天下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E63F580-2808-4831-82E9-F49B46C3C0D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2B025D4-CB66-46AF-BC90-69104A3C2329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C776427-09FF-4694-97B6-BC5F575DE9A8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898F68E-0AA8-4E39-98FB-49D6910BDE06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35AA3F9-FD14-4793-8EE4-1CA4F4B5D5BC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96CC26F-E322-4871-9DB9-1323E33DEE22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A0CDD91-0569-4D9F-B7E6-3A8C58F1812E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1B7D158-618B-4B8D-9D0D-E00F28B2BA31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9743867-EDBC-4D7A-8578-797CD274FA3D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3994781-B8A6-4E65-B65F-8E241BFC783A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183FFFC-262F-43D8-A6DF-69E906DDA9A4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DE4C77B-868A-4C06-900A-EAFDD2DFE469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他们共同回答的问题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A38C41D-5F0A-4E5E-9E9F-617381EBC031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人如何成为自己，又如何面对天下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06AE1E86-37E6-400C-9008-7E4E7A76A940}"/>
              </a:ext>
            </a:extLst>
          </p:cNvPr>
          <p:cNvSpPr>
            <a:spLocks noGrp="1"/>
          </p:cNvSpPr>
          <p:nvPr/>
        </p:nvSpPr>
        <p:spPr>
          <a:xfrm>
            <a:off x="3143250" y="2190750"/>
            <a:ext cx="3143250" cy="2381250"/>
          </a:xfrm>
          <a:prstGeom prst="ellipse">
            <a:avLst/>
          </a:prstGeom>
          <a:solidFill>
            <a:srgbClr val="E8DDCA">
              <a:alpha val="60000"/>
            </a:srgbClr>
          </a:solidFill>
          <a:ln w="14288">
            <a:solidFill>
              <a:srgbClr val="B89B58"/>
            </a:solidFill>
            <a:prstDash val="solid"/>
          </a:ln>
        </p:spPr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75BFCBD9-41C1-427F-93E2-34A64E4F02AF}"/>
              </a:ext>
            </a:extLst>
          </p:cNvPr>
          <p:cNvSpPr>
            <a:spLocks noGrp="1"/>
          </p:cNvSpPr>
          <p:nvPr/>
        </p:nvSpPr>
        <p:spPr>
          <a:xfrm>
            <a:off x="5905500" y="2190750"/>
            <a:ext cx="3143250" cy="2381250"/>
          </a:xfrm>
          <a:prstGeom prst="ellipse">
            <a:avLst/>
          </a:prstGeom>
          <a:solidFill>
            <a:srgbClr val="E8DDCA">
              <a:alpha val="60000"/>
            </a:srgbClr>
          </a:solidFill>
          <a:ln w="14288">
            <a:solidFill>
              <a:srgbClr val="7A2E2E"/>
            </a:solidFill>
            <a:prstDash val="solid"/>
          </a:ln>
        </p:spPr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2103D2A4-03A5-4FF4-8FE1-64E4C5DD3D8C}"/>
              </a:ext>
            </a:extLst>
          </p:cNvPr>
          <p:cNvSpPr>
            <a:spLocks noGrp="1"/>
          </p:cNvSpPr>
          <p:nvPr/>
        </p:nvSpPr>
        <p:spPr>
          <a:xfrm>
            <a:off x="3619500" y="3000375"/>
            <a:ext cx="1524000" cy="666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80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00" b="0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李白</a:t>
            </a:r>
            <a:endParaRPr sz="1800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ctr">
              <a:defRPr sz="180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lang="zh-CN" altLang="en-US" dirty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葆存</a:t>
            </a:r>
            <a:r>
              <a:rPr lang="zh-CN" altLang="en-US" sz="1800" b="0" dirty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自我</a:t>
            </a:r>
            <a:endParaRPr sz="1800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AB360BB-E3E0-4BEC-B5BB-CAE30BCC3B7D}"/>
              </a:ext>
            </a:extLst>
          </p:cNvPr>
          <p:cNvSpPr>
            <a:spLocks noGrp="1"/>
          </p:cNvSpPr>
          <p:nvPr/>
        </p:nvSpPr>
        <p:spPr>
          <a:xfrm>
            <a:off x="5334000" y="3048000"/>
            <a:ext cx="1524000" cy="571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8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士人精神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E3DA41B3-7EF4-4B0A-A1B0-F9C6868B573E}"/>
              </a:ext>
            </a:extLst>
          </p:cNvPr>
          <p:cNvSpPr>
            <a:spLocks noGrp="1"/>
          </p:cNvSpPr>
          <p:nvPr/>
        </p:nvSpPr>
        <p:spPr>
          <a:xfrm>
            <a:off x="7058025" y="2952750"/>
            <a:ext cx="1524000" cy="666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80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00" b="0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杜甫</a:t>
            </a:r>
            <a:endParaRPr sz="1800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  <a:p>
            <a:pPr algn="ctr">
              <a:defRPr sz="180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00" b="0" dirty="0" err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面对天下</a:t>
            </a:r>
            <a:endParaRPr sz="1800" b="0" dirty="0">
              <a:solidFill>
                <a:srgbClr val="1F1D1A"/>
              </a:solidFill>
              <a:latin typeface="SimSun"/>
              <a:ea typeface="SimSun"/>
              <a:cs typeface="SimSun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71ADC7BF-FD2B-44C1-8745-D5D396F1D904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 dirty="0" err="1">
                <a:solidFill>
                  <a:srgbClr val="7A2E2E"/>
                </a:solidFill>
                <a:latin typeface="SimSun"/>
                <a:ea typeface="SimSun"/>
                <a:cs typeface="SimSun"/>
              </a:rPr>
              <a:t>中国人的精神世界里，既有成为自己的冲动，也有走向天下的冲动</a:t>
            </a:r>
            <a:r>
              <a:rPr sz="1275" b="0" dirty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。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0D4E2E5C-F978-42B5-B56D-A6A34EB4C22E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58</a:t>
            </a:r>
          </a:p>
        </p:txBody>
      </p:sp>
    </p:spTree>
    <p:extLst>
      <p:ext uri="{BB962C8B-B14F-4D97-AF65-F5344CB8AC3E}">
        <p14:creationId xmlns:p14="http://schemas.microsoft.com/office/powerpoint/2010/main" val="11893900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E48B5185-C0E4-4C4E-974E-C355005E93E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644CBBB-3170-4996-80DC-57ECE0798BCE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2B2AAAE-DE14-4978-AF22-7AC92FD56AE2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5CCB606-D8FC-43CE-BBE6-3184F7690E89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F13EBE4-EC75-4D0A-A785-FE175E72E1AE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5C33D4B-06E3-41A1-B5C9-83C9691045B2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E705B97-48AB-4961-B910-49A70C759EAB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632E5C7-B497-4A47-88C4-214474E901C5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EAE2EF8-7492-4091-80FB-92B0C0F23C78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FFCFF4E-97F6-47FE-B918-9E3444195667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7B23030-BE0D-4B88-89F7-DD0547EE0396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CD032A1-C52E-4CA7-B781-3F174A5B6CCF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为什么我们从小背他们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A6159A7-4F9E-4A66-90C6-18D50372060E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中国人的精神启蒙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F8E77A1-37B5-4381-9BA9-B79B152DCC7D}"/>
              </a:ext>
            </a:extLst>
          </p:cNvPr>
          <p:cNvSpPr>
            <a:spLocks noGrp="1"/>
          </p:cNvSpPr>
          <p:nvPr/>
        </p:nvSpPr>
        <p:spPr>
          <a:xfrm>
            <a:off x="5981700" y="1524000"/>
            <a:ext cx="9525" cy="3857625"/>
          </a:xfrm>
          <a:prstGeom prst="rect">
            <a:avLst/>
          </a:prstGeom>
          <a:solidFill>
            <a:srgbClr val="D5C4A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A44FD6F-79A6-4DDF-8A2B-593C3ADBE65F}"/>
              </a:ext>
            </a:extLst>
          </p:cNvPr>
          <p:cNvSpPr>
            <a:spLocks noGrp="1"/>
          </p:cNvSpPr>
          <p:nvPr/>
        </p:nvSpPr>
        <p:spPr>
          <a:xfrm>
            <a:off x="904875" y="1952625"/>
            <a:ext cx="4286250" cy="1809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李白：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床前明月光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AC3275C-BB9B-4610-BA85-F5F0D66D075B}"/>
              </a:ext>
            </a:extLst>
          </p:cNvPr>
          <p:cNvSpPr>
            <a:spLocks noGrp="1"/>
          </p:cNvSpPr>
          <p:nvPr/>
        </p:nvSpPr>
        <p:spPr>
          <a:xfrm>
            <a:off x="7000875" y="1952625"/>
            <a:ext cx="4286250" cy="1809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杜甫：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随风潜入夜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润物细无声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7C5F572-8749-4E6B-AD5C-95FED722C867}"/>
              </a:ext>
            </a:extLst>
          </p:cNvPr>
          <p:cNvSpPr>
            <a:spLocks noGrp="1"/>
          </p:cNvSpPr>
          <p:nvPr/>
        </p:nvSpPr>
        <p:spPr>
          <a:xfrm>
            <a:off x="2190750" y="4333875"/>
            <a:ext cx="7810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350" b="0">
                <a:solidFill>
                  <a:srgbClr val="766A5B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66A5B"/>
                </a:solidFill>
                <a:latin typeface="SimSun"/>
                <a:ea typeface="SimSun"/>
                <a:cs typeface="SimSun"/>
              </a:rPr>
              <a:t>为什么他们会成为一代又一代人的童年记忆？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D2D585A-87B1-48CD-B736-57182411FE0A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李白与杜甫进入课本，不是因为他们最适合考试，而是因为他们最适合成为精神启蒙。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39E3DB0-DD95-4408-99C9-8B0DE96E2468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60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5A677C2-D51A-C7B6-B799-0328D780028F}"/>
              </a:ext>
            </a:extLst>
          </p:cNvPr>
          <p:cNvSpPr txBox="1"/>
          <p:nvPr/>
        </p:nvSpPr>
        <p:spPr>
          <a:xfrm>
            <a:off x="3989368" y="4797980"/>
            <a:ext cx="48013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在真正理解之前，已经流入血液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审美、语言、情感、人格、责任、世界观启蒙</a:t>
            </a:r>
          </a:p>
        </p:txBody>
      </p:sp>
    </p:spTree>
    <p:extLst>
      <p:ext uri="{BB962C8B-B14F-4D97-AF65-F5344CB8AC3E}">
        <p14:creationId xmlns:p14="http://schemas.microsoft.com/office/powerpoint/2010/main" val="8385078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4364F0DE-1064-40E8-B79D-C80DB902C15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CFFA17A-1F0A-4822-B16F-2CB96C8845A2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753012A-28A0-4ADF-9DAB-83A5506EEE69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34EC560-3F51-47F6-BE83-109480FAC7DD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BA992FE-B2A7-49A9-8468-372CD2E3FA4B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54486B5-72AE-4BC8-A6F2-CE82D272FC1B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80F6847-D1D4-4A39-BF99-9D2B85F118B2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CF41651-50CD-4AFF-927B-C263A724C670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F7C0BF3-D1AF-40BD-8713-769AD8978AED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4945CC4-0ABD-4D79-BABF-40BB3B02BB5E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DCC48CA-EE13-4FBF-ACD4-6406AB8B531E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B372BF2-2211-4980-8987-55A36A2D3AE0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中国人的第一轮月亮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B6FC73C-DB9A-46F1-8B0D-5F1523CEFE97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《静夜思》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0E0302B-8CE9-4ABE-9C84-FE3EF226EF68}"/>
              </a:ext>
            </a:extLst>
          </p:cNvPr>
          <p:cNvSpPr>
            <a:spLocks noGrp="1"/>
          </p:cNvSpPr>
          <p:nvPr/>
        </p:nvSpPr>
        <p:spPr>
          <a:xfrm>
            <a:off x="952500" y="1619250"/>
            <a:ext cx="4381500" cy="1238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937CBDB-34BA-4822-B5AA-0AE8F45F0517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pic>
        <p:nvPicPr>
          <p:cNvPr id="17" name="图片 16" descr="【语文大师】静夜思—— 唐.李白_故乡">
            <a:extLst>
              <a:ext uri="{FF2B5EF4-FFF2-40B4-BE49-F238E27FC236}">
                <a16:creationId xmlns:a16="http://schemas.microsoft.com/office/drawing/2014/main" id="{57EE4029-865D-4928-710B-B5D0BFD4C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160" y="1314450"/>
            <a:ext cx="9150265" cy="509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9034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467188E6-3D96-4F86-A4B2-2528D3EEE86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ABCD9E3-9AFE-4AC4-BD8A-146F852B00F4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396F34C-F2CA-4F04-B13F-0D20B00249E3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E17C1DD-A899-47EB-B589-F2EC7308E78B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50BB3E7-27FD-4D32-ACFE-306162D318BA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D5C47E2-6256-4C15-9BB2-401A3E0A41F3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4BA4423-67DE-4D54-A83C-4893B2F9C931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520EE92-AD4B-41EB-9AAF-206266AC71C1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139F971-51D5-44EE-BF66-6AD32F887BB3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434D4D7-6782-4048-9B1F-897D5EAA7BFE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5AA8740-7067-4EC0-8FC4-18B092E72BD0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F0794A6-B5A2-422A-AAEB-605CA5969E29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李白塑造自尊，杜甫塑造责任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6EA47D2-3F89-4043-A8F0-043DBCB53BB3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中国人成熟过程中的两次教育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654D065-C342-42CD-A940-03695DD4A495}"/>
              </a:ext>
            </a:extLst>
          </p:cNvPr>
          <p:cNvSpPr>
            <a:spLocks noGrp="1"/>
          </p:cNvSpPr>
          <p:nvPr/>
        </p:nvSpPr>
        <p:spPr>
          <a:xfrm>
            <a:off x="5981700" y="1524000"/>
            <a:ext cx="9525" cy="3857625"/>
          </a:xfrm>
          <a:prstGeom prst="rect">
            <a:avLst/>
          </a:prstGeom>
          <a:solidFill>
            <a:srgbClr val="D5C4A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91E859B-A21F-4F5E-9034-A9C82C8CEBE3}"/>
              </a:ext>
            </a:extLst>
          </p:cNvPr>
          <p:cNvSpPr>
            <a:spLocks noGrp="1"/>
          </p:cNvSpPr>
          <p:nvPr/>
        </p:nvSpPr>
        <p:spPr>
          <a:xfrm>
            <a:off x="904875" y="1952625"/>
            <a:ext cx="4286250" cy="1809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李白：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安能摧眉折腰事权贵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1FA93F3-A280-4B90-BBCD-6D8C8288ED87}"/>
              </a:ext>
            </a:extLst>
          </p:cNvPr>
          <p:cNvSpPr>
            <a:spLocks noGrp="1"/>
          </p:cNvSpPr>
          <p:nvPr/>
        </p:nvSpPr>
        <p:spPr>
          <a:xfrm>
            <a:off x="7000875" y="1952625"/>
            <a:ext cx="4286250" cy="1809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杜甫：</a:t>
            </a:r>
          </a:p>
          <a:p>
            <a:pPr algn="ctr">
              <a:defRPr sz="1875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安得广厦千万间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752A533-6003-4BE3-B551-924EC63D414E}"/>
              </a:ext>
            </a:extLst>
          </p:cNvPr>
          <p:cNvSpPr>
            <a:spLocks noGrp="1"/>
          </p:cNvSpPr>
          <p:nvPr/>
        </p:nvSpPr>
        <p:spPr>
          <a:xfrm>
            <a:off x="2190750" y="4333875"/>
            <a:ext cx="7810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350" b="0">
                <a:solidFill>
                  <a:srgbClr val="766A5B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66A5B"/>
                </a:solidFill>
                <a:latin typeface="SimSun"/>
                <a:ea typeface="SimSun"/>
                <a:cs typeface="SimSun"/>
              </a:rPr>
              <a:t>诗歌究竟塑造了怎样的人格？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196C277-6454-4F8D-A6DA-106772BACD0C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 dirty="0" err="1">
                <a:solidFill>
                  <a:srgbClr val="7A2E2E"/>
                </a:solidFill>
                <a:latin typeface="SimSun"/>
                <a:ea typeface="SimSun"/>
                <a:cs typeface="SimSun"/>
              </a:rPr>
              <a:t>自尊让人站起来，责任让人走出去</a:t>
            </a:r>
            <a:r>
              <a:rPr sz="1275" b="0" dirty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0C1E3D6-5114-4FD4-A442-0D3DAE4F7D35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61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7551C5C-E1EF-C941-493F-8041F4E952E8}"/>
              </a:ext>
            </a:extLst>
          </p:cNvPr>
          <p:cNvSpPr txBox="1"/>
          <p:nvPr/>
        </p:nvSpPr>
        <p:spPr>
          <a:xfrm>
            <a:off x="3533775" y="4815185"/>
            <a:ext cx="66095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牙牙学语时背的“床前明月光”，李杜的性情与人格已经埋下种子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不同时期的自己在李白人格和杜甫人格中切换</a:t>
            </a:r>
          </a:p>
        </p:txBody>
      </p:sp>
    </p:spTree>
    <p:extLst>
      <p:ext uri="{BB962C8B-B14F-4D97-AF65-F5344CB8AC3E}">
        <p14:creationId xmlns:p14="http://schemas.microsoft.com/office/powerpoint/2010/main" val="10745240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>
            <a:extLst>
              <a:ext uri="{FF2B5EF4-FFF2-40B4-BE49-F238E27FC236}">
                <a16:creationId xmlns:a16="http://schemas.microsoft.com/office/drawing/2014/main" id="{BD908A55-1DC6-4915-907A-24008C4606F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E94ADBE-80C9-48A1-9628-8DFFFA163880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5C8BFD5-3AF0-4DF1-BEAE-60820B87FD83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0AC8049-2C97-4844-AEB3-047BC332C94E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B43FF6F-4A40-4964-BD88-4CCFD0417181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C078A10-FA98-4793-9FED-35F69283D269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25C9592-C8FC-4665-B0EB-DC7E8D152471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2D13792-0B5D-454E-A3F2-0BA1C978A5DD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7FB0052-E8EA-430B-92C9-284551E197D2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43DDDDF-7918-4758-B812-DED06110F68A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6602FCD-E299-4B03-B988-5C2162FE85E7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5F5A908-23AA-410A-B907-24E10B56C551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从士人到知识分子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5AE543B-262C-490E-92D8-1D94FF13AD49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一条漫长的精神线索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C7D0FFB-4326-4C20-8A41-8C605C05932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ADB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57560B2-F913-4FBA-87B0-D9AD5232EEB1}"/>
              </a:ext>
            </a:extLst>
          </p:cNvPr>
          <p:cNvSpPr>
            <a:spLocks noGrp="1"/>
          </p:cNvSpPr>
          <p:nvPr/>
        </p:nvSpPr>
        <p:spPr>
          <a:xfrm>
            <a:off x="66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A9C68A9-1174-40D8-918D-001A551E383F}"/>
              </a:ext>
            </a:extLst>
          </p:cNvPr>
          <p:cNvSpPr>
            <a:spLocks noGrp="1"/>
          </p:cNvSpPr>
          <p:nvPr/>
        </p:nvSpPr>
        <p:spPr>
          <a:xfrm>
            <a:off x="2095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B2F663B-3066-4613-A9A1-01547C353CBD}"/>
              </a:ext>
            </a:extLst>
          </p:cNvPr>
          <p:cNvSpPr>
            <a:spLocks noGrp="1"/>
          </p:cNvSpPr>
          <p:nvPr/>
        </p:nvSpPr>
        <p:spPr>
          <a:xfrm>
            <a:off x="3524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D02C5FD-CAA8-4E5B-BBE6-4360090AABF9}"/>
              </a:ext>
            </a:extLst>
          </p:cNvPr>
          <p:cNvSpPr>
            <a:spLocks noGrp="1"/>
          </p:cNvSpPr>
          <p:nvPr/>
        </p:nvSpPr>
        <p:spPr>
          <a:xfrm>
            <a:off x="4953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F3BF812-EAB9-4999-920A-7A422219DB39}"/>
              </a:ext>
            </a:extLst>
          </p:cNvPr>
          <p:cNvSpPr>
            <a:spLocks noGrp="1"/>
          </p:cNvSpPr>
          <p:nvPr/>
        </p:nvSpPr>
        <p:spPr>
          <a:xfrm>
            <a:off x="6381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369AA16-6CAA-42FA-A736-017841445F96}"/>
              </a:ext>
            </a:extLst>
          </p:cNvPr>
          <p:cNvSpPr>
            <a:spLocks noGrp="1"/>
          </p:cNvSpPr>
          <p:nvPr/>
        </p:nvSpPr>
        <p:spPr>
          <a:xfrm>
            <a:off x="78105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B66D351-BE72-4169-8E31-817F4268D0FA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5A8A74D-9981-4C21-B6AD-C10ABFDA2064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649BA2B-A46A-4D8D-ABE0-A4F713F20F6E}"/>
              </a:ext>
            </a:extLst>
          </p:cNvPr>
          <p:cNvSpPr>
            <a:spLocks noGrp="1"/>
          </p:cNvSpPr>
          <p:nvPr/>
        </p:nvSpPr>
        <p:spPr>
          <a:xfrm>
            <a:off x="12096750" y="0"/>
            <a:ext cx="9525" cy="6858000"/>
          </a:xfrm>
          <a:prstGeom prst="rect">
            <a:avLst/>
          </a:prstGeom>
          <a:solidFill>
            <a:srgbClr val="E5DAC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980B0D1-E299-40FD-9C19-A2BD5E2C023D}"/>
              </a:ext>
            </a:extLst>
          </p:cNvPr>
          <p:cNvSpPr>
            <a:spLocks noGrp="1"/>
          </p:cNvSpPr>
          <p:nvPr/>
        </p:nvSpPr>
        <p:spPr>
          <a:xfrm>
            <a:off x="514350" y="476250"/>
            <a:ext cx="647700" cy="1905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93D62FC-231D-4CBA-BFD4-4B5B524194BD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81915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2550" b="1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从士人到知识分子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63E402D3-104A-45CE-874D-41D0853878EC}"/>
              </a:ext>
            </a:extLst>
          </p:cNvPr>
          <p:cNvSpPr>
            <a:spLocks noGrp="1"/>
          </p:cNvSpPr>
          <p:nvPr/>
        </p:nvSpPr>
        <p:spPr>
          <a:xfrm>
            <a:off x="704850" y="1028700"/>
            <a:ext cx="7239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A2E2E"/>
                </a:solidFill>
                <a:latin typeface="Microsoft YaHei"/>
                <a:ea typeface="Microsoft YaHei"/>
                <a:cs typeface="Microsoft YaHei"/>
              </a:rPr>
              <a:t>一条漫长的精神线索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8282FDA-0DCF-4A76-A12E-00B1D6B80ADB}"/>
              </a:ext>
            </a:extLst>
          </p:cNvPr>
          <p:cNvSpPr>
            <a:spLocks noGrp="1"/>
          </p:cNvSpPr>
          <p:nvPr/>
        </p:nvSpPr>
        <p:spPr>
          <a:xfrm>
            <a:off x="5905500" y="1666875"/>
            <a:ext cx="19050" cy="3429000"/>
          </a:xfrm>
          <a:prstGeom prst="rect">
            <a:avLst/>
          </a:prstGeom>
          <a:solidFill>
            <a:srgbClr val="B89B5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00A79659-BA7C-4E61-83ED-A3E765C55EFE}"/>
              </a:ext>
            </a:extLst>
          </p:cNvPr>
          <p:cNvSpPr>
            <a:spLocks noGrp="1"/>
          </p:cNvSpPr>
          <p:nvPr/>
        </p:nvSpPr>
        <p:spPr>
          <a:xfrm>
            <a:off x="5657850" y="1762125"/>
            <a:ext cx="514350" cy="514350"/>
          </a:xfrm>
          <a:prstGeom prst="ellipse">
            <a:avLst/>
          </a:prstGeom>
          <a:solidFill>
            <a:srgbClr val="E8DDCA"/>
          </a:solidFill>
          <a:ln w="9525">
            <a:solidFill>
              <a:srgbClr val="B89B58"/>
            </a:solidFill>
            <a:prstDash val="solid"/>
          </a:ln>
        </p:spPr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977627D-6356-4CAA-94EE-9B393AE9F78F}"/>
              </a:ext>
            </a:extLst>
          </p:cNvPr>
          <p:cNvSpPr>
            <a:spLocks noGrp="1"/>
          </p:cNvSpPr>
          <p:nvPr/>
        </p:nvSpPr>
        <p:spPr>
          <a:xfrm>
            <a:off x="6572250" y="1876425"/>
            <a:ext cx="1905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修身</a:t>
            </a: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AD20FC0A-C03C-417A-9041-D4F1FDC03B55}"/>
              </a:ext>
            </a:extLst>
          </p:cNvPr>
          <p:cNvSpPr>
            <a:spLocks noGrp="1"/>
          </p:cNvSpPr>
          <p:nvPr/>
        </p:nvSpPr>
        <p:spPr>
          <a:xfrm>
            <a:off x="5657850" y="2809875"/>
            <a:ext cx="514350" cy="514350"/>
          </a:xfrm>
          <a:prstGeom prst="ellipse">
            <a:avLst/>
          </a:prstGeom>
          <a:solidFill>
            <a:srgbClr val="E8DDCA"/>
          </a:solidFill>
          <a:ln w="9525">
            <a:solidFill>
              <a:srgbClr val="B89B58"/>
            </a:solidFill>
            <a:prstDash val="solid"/>
          </a:ln>
        </p:spPr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65B0867-065F-4F23-B38D-36DEDA2143EC}"/>
              </a:ext>
            </a:extLst>
          </p:cNvPr>
          <p:cNvSpPr>
            <a:spLocks noGrp="1"/>
          </p:cNvSpPr>
          <p:nvPr/>
        </p:nvSpPr>
        <p:spPr>
          <a:xfrm>
            <a:off x="6572250" y="2924175"/>
            <a:ext cx="1905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齐家</a:t>
            </a: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8AA72573-0DB7-452A-AB8E-EAD2F644BD4C}"/>
              </a:ext>
            </a:extLst>
          </p:cNvPr>
          <p:cNvSpPr>
            <a:spLocks noGrp="1"/>
          </p:cNvSpPr>
          <p:nvPr/>
        </p:nvSpPr>
        <p:spPr>
          <a:xfrm>
            <a:off x="5657850" y="3857625"/>
            <a:ext cx="514350" cy="514350"/>
          </a:xfrm>
          <a:prstGeom prst="ellipse">
            <a:avLst/>
          </a:prstGeom>
          <a:solidFill>
            <a:srgbClr val="E8DDCA"/>
          </a:solidFill>
          <a:ln w="9525">
            <a:solidFill>
              <a:srgbClr val="B89B58"/>
            </a:solidFill>
            <a:prstDash val="solid"/>
          </a:ln>
        </p:spPr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32632433-BD7C-49A6-AE3B-2A77548621DE}"/>
              </a:ext>
            </a:extLst>
          </p:cNvPr>
          <p:cNvSpPr>
            <a:spLocks noGrp="1"/>
          </p:cNvSpPr>
          <p:nvPr/>
        </p:nvSpPr>
        <p:spPr>
          <a:xfrm>
            <a:off x="6572250" y="3971925"/>
            <a:ext cx="1905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治国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CB9C2A6B-481A-4349-98DE-89306E333ECF}"/>
              </a:ext>
            </a:extLst>
          </p:cNvPr>
          <p:cNvSpPr>
            <a:spLocks noGrp="1"/>
          </p:cNvSpPr>
          <p:nvPr/>
        </p:nvSpPr>
        <p:spPr>
          <a:xfrm>
            <a:off x="5657850" y="4905375"/>
            <a:ext cx="514350" cy="514350"/>
          </a:xfrm>
          <a:prstGeom prst="ellipse">
            <a:avLst/>
          </a:prstGeom>
          <a:solidFill>
            <a:srgbClr val="E8DDCA"/>
          </a:solidFill>
          <a:ln w="9525">
            <a:solidFill>
              <a:srgbClr val="B89B58"/>
            </a:solidFill>
            <a:prstDash val="solid"/>
          </a:ln>
        </p:spPr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B3543CBB-AD4C-4BEF-AF79-F5AA26B55078}"/>
              </a:ext>
            </a:extLst>
          </p:cNvPr>
          <p:cNvSpPr>
            <a:spLocks noGrp="1"/>
          </p:cNvSpPr>
          <p:nvPr/>
        </p:nvSpPr>
        <p:spPr>
          <a:xfrm>
            <a:off x="6572250" y="5019675"/>
            <a:ext cx="19050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0">
                <a:solidFill>
                  <a:srgbClr val="1F1D1A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1F1D1A"/>
                </a:solidFill>
                <a:latin typeface="SimSun"/>
                <a:ea typeface="SimSun"/>
                <a:cs typeface="SimSun"/>
              </a:rPr>
              <a:t>平天下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444CF024-46F4-4891-9B5B-46247B97C290}"/>
              </a:ext>
            </a:extLst>
          </p:cNvPr>
          <p:cNvSpPr>
            <a:spLocks noGrp="1"/>
          </p:cNvSpPr>
          <p:nvPr/>
        </p:nvSpPr>
        <p:spPr>
          <a:xfrm>
            <a:off x="1476375" y="2381250"/>
            <a:ext cx="3143250" cy="1047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00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读书不仅为了自己。</a:t>
            </a:r>
          </a:p>
          <a:p>
            <a:pPr algn="ctr">
              <a:defRPr sz="1800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也为了时代、社会与天下。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7F96692D-50E8-454E-BC34-A8EF60F2FECE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0">
                <a:solidFill>
                  <a:srgbClr val="7A2E2E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7A2E2E"/>
                </a:solidFill>
                <a:latin typeface="SimSun"/>
                <a:ea typeface="SimSun"/>
                <a:cs typeface="SimSun"/>
              </a:rPr>
              <a:t>中国读书人的传统，不是拥有知识，而是愿意为自己的时代负责。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A67C37A0-F901-49C6-8828-2E19AA856267}"/>
              </a:ext>
            </a:extLst>
          </p:cNvPr>
          <p:cNvSpPr>
            <a:spLocks noGrp="1"/>
          </p:cNvSpPr>
          <p:nvPr/>
        </p:nvSpPr>
        <p:spPr>
          <a:xfrm>
            <a:off x="11239500" y="6324600"/>
            <a:ext cx="4191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A5B"/>
                </a:solidFill>
                <a:latin typeface="Microsoft YaHei"/>
                <a:ea typeface="Microsoft YaHei"/>
                <a:cs typeface="Microsoft YaHei"/>
              </a:rPr>
              <a:t>62</a:t>
            </a:r>
          </a:p>
        </p:txBody>
      </p:sp>
    </p:spTree>
    <p:extLst>
      <p:ext uri="{BB962C8B-B14F-4D97-AF65-F5344CB8AC3E}">
        <p14:creationId xmlns:p14="http://schemas.microsoft.com/office/powerpoint/2010/main" val="144285601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</TotalTime>
  <Words>2592</Words>
  <Application>Microsoft Office PowerPoint</Application>
  <DocSecurity>0</DocSecurity>
  <PresentationFormat>宽屏</PresentationFormat>
  <Paragraphs>987</Paragraphs>
  <Slides>59</Slides>
  <Notes>59</Notes>
  <HiddenSlides>0</HiddenSlides>
  <MMClips>1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59</vt:i4>
      </vt:variant>
    </vt:vector>
  </HeadingPairs>
  <TitlesOfParts>
    <vt:vector size="63" baseType="lpstr">
      <vt:lpstr>SimSun</vt:lpstr>
      <vt:lpstr>Microsoft YaHei</vt:lpstr>
      <vt:lpstr>Calibri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meeting</cp:lastModifiedBy>
  <cp:revision>11</cp:revision>
  <dcterms:created xsi:type="dcterms:W3CDTF">2026-06-15T13:43:41Z</dcterms:created>
  <dcterms:modified xsi:type="dcterms:W3CDTF">2026-06-16T08:57:50Z</dcterms:modified>
</cp:coreProperties>
</file>