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2" r:id="rId7"/>
    <p:sldId id="260" r:id="rId8"/>
    <p:sldId id="261" r:id="rId9"/>
    <p:sldId id="263" r:id="rId10"/>
    <p:sldId id="265" r:id="rId11"/>
    <p:sldId id="266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858" autoAdjust="0"/>
  </p:normalViewPr>
  <p:slideViewPr>
    <p:cSldViewPr snapToGrid="0">
      <p:cViewPr varScale="1">
        <p:scale>
          <a:sx n="98" d="100"/>
          <a:sy n="98" d="100"/>
        </p:scale>
        <p:origin x="51" y="3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大家好，今天我要介绍的科学家是弗雷德里克·桑格，英国生物化学家，也是历史上唯一一位两次获得诺贝尔化学奖的科学家。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他的一生都在剑桥的实验室里度过，从蛋白质测序到DNA测序，他的工作直接奠定了现代基因组学的基础。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今天我将从他的成长背景、求学经历、科研成果和私生活几个方面来介绍这位低调的科学巨人。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今天的介绍将分为六个部分。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首先从他的成长环境和家庭背景讲起，然后是他的求学经历。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核心部分是他的两次诺贝尔奖成果——胰岛素测序和DNA测序方法的发明。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之后我们会聊聊他的私生活和家庭，最后是他的晚年和留给科学界的启示。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桑格1918年出生在英国乡村的一个医生家庭。他的父亲曾在中国做过医疗传教士，后来因为健康原因回到英国，成为当地的全科医生。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这个家庭最重要的影响来自贵格会信仰。贵格会强调简朴、诚实和和平主义，这和我们想象中的科学家形象很不一样——桑格一生都非常低调，不追求名利，这和他从小的贵格会背景有很大关系。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他有一个大一岁的哥哥Theodore和一个小五岁的妹妹。哥哥对他影响很大，是他最早对生物学产生兴趣的引路人。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桑格的中学是在多塞特郡的Bryanston School读的。在中学阶段，他就决定不走父亲的从医道路，而是选择做科研——但目标是对医学有贡献的科学。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1936年他进入剑桥圣约翰学院，和他父亲是校友。他在剑桥读自然科学，物理和数学对他来说比较困难，但他很快就被当时新兴的生物化学领域深深吸引。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在剑桥的头两年，他的父母先后因为癌症去世，这对他是很大的打击。也正是在这个时期，因为贵格会的和平主义信念，他在二战期间登记为良心拒服兵役者，继续专注于学业。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桑格的职业生涯非常简单——从1940年到1983年，他几乎一直在剑桥的同一个系统里做研究。1962年加入MRC分子生物学实验室后，一直在那里工作到退休。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他的科研风格非常特别：第一，他一辈子都在亲自动手做实验，不追求当系主任或院长这类行政职务；第二，他始终围绕"测序"这一个核心问题，从蛋白质测序到DNA测序，一以贯之；第三，他非常重视方法学创新，相信好的技术工具能从根本上推动学科发展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同事们对他的评价是：如果实验是Fred做的，结果就一定是可信的。这种严谨性让他成为20世纪最受尊敬的实验科学家之一。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桑格的第一次诺贝尔奖来自胰岛素测序。当时学术界还不确定蛋白质是否有确定的化学结构——有人认为蛋白质是无定形的胶体。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他花了大约12年时间，发明了用2,4-二硝基氟苯标记氨基酸末端的方法，把胰岛素切成小片段，分别测定序列再拼接起来。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1955年，他终于完成了胰岛素51个氨基酸的完整序列测定，这是人类历史上第一个被完整测序的蛋白质。这项工作直接证明了蛋白质具有确定的一级结构，为整个分子生物学奠定了基础。1958年，40岁的桑格因此获得诺贝尔化学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第一次诺奖之后，桑格把研究方向从蛋白质转向了核酸。1962年他加入了MRC分子生物学实验室，也就是著名的LMB。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他先开发了RNA测序方法，然后在1977年发明了双脱氧链终止法——也就是我们今天说的Sanger测序法。这个方法的巧妙之处在于：利用缺少3'-羟基的双脱氧核苷酸作为链终止剂，通过电泳读取不同长度的片段，直接"读出"DNA序列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一年，他用这个方法完成了Φ-X174噬菌体的全基因组测序，这是人类历史上第一个被完整测序的DNA基因组。这个方法后来成为人类基因组计划的核心技术，直接开启了基因组学时代。1980年，他第二次获得诺贝尔化学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除了自己两次获得诺奖，桑格的实验室还走出了另外两位诺贝尔奖得主。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第一位是罗德尼·波特。他在剑桥生物化学系期间跟随桑格学习蛋白质测序技术，后来转向抗体研究，1972年与埃德尔曼共同获得诺贝尔生理学或医学奖，因为阐明了抗体的化学结构，奠定了分子免疫学的基础。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第二位是伊丽莎白·布莱克本。她是桑格在LMB的博士生，在桑格指导下学习DNA测序技术。后来她发现了端粒和端粒酶保护染色体的机制，2009年获得诺贝尔生理学或医学奖，这项工作直接关联到衰老和癌症研究。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从蛋白质测序到抗体结构，再到端粒与基因组学——桑格实验室的严谨方法论，被一代代学生带到了更广阔的领域。这就是学术传承的力量。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桑格在65岁时主动选择退休，那是1983年，他刚刚完成DNA测序方法的建立和一系列重要基因组测序工作。他说这差不多就是他一直追求的顶峰，再往下做只会是平淡收场，不如在最好的时候停下来。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退休后他真的就完全退出了科研圈，专心打理花园、在河上划船，和家人在一起。这在两次诺奖得主里非常罕见——大多数科学家会一直工作到最后。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但他的遗产远远超出了他个人的实验室。英国在剑桥建立了以他命名的Sanger研究所，现在是世界上最重要的基因组学研究中心之一。他发明的Sanger测序法直接支撑了人类基因组计划，开启了整个基因组学时代。2013年，桑格在剑桥家中逝世，享年95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 err="1">
                <a:solidFill>
                  <a:srgbClr val="000000"/>
                </a:solidFill>
              </a:rPr>
              <a:t>最后，总结一下桑格的科研经历给我们研究生的几点启示</a:t>
            </a:r>
            <a:r>
              <a:rPr lang="en-US" sz="1400" b="0" i="0" u="none" strike="noStrike" dirty="0">
                <a:solidFill>
                  <a:srgbClr val="000000"/>
                </a:solidFill>
              </a:rPr>
              <a:t>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 err="1">
                <a:solidFill>
                  <a:srgbClr val="000000"/>
                </a:solidFill>
              </a:rPr>
              <a:t>第一，方法学创新是第一推动力。桑格两次诺奖都不是靠发现什么新现象，而是靠发明新的测序方法。好的技术工具能开辟整个领域</a:t>
            </a:r>
            <a:r>
              <a:rPr lang="en-US" sz="1400" b="0" i="0" u="none" strike="noStrike" dirty="0">
                <a:solidFill>
                  <a:srgbClr val="000000"/>
                </a:solidFill>
              </a:rPr>
              <a:t>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 err="1">
                <a:solidFill>
                  <a:srgbClr val="000000"/>
                </a:solidFill>
              </a:rPr>
              <a:t>第二，专注一个核心问题。他从蛋白质测序到DNA测序，一辈子都在围绕"测序"这一个方向深耕，不追热点、不赶时髦</a:t>
            </a:r>
            <a:r>
              <a:rPr lang="en-US" sz="1400" b="0" i="0" u="none" strike="noStrike" dirty="0">
                <a:solidFill>
                  <a:srgbClr val="000000"/>
                </a:solidFill>
              </a:rPr>
              <a:t>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>
                <a:solidFill>
                  <a:srgbClr val="000000"/>
                </a:solidFill>
              </a:rPr>
              <a:t>第三，亲手做实验的严谨。他一辈子都在亲自动手，同事说"</a:t>
            </a:r>
            <a:r>
              <a:rPr lang="en-US" sz="1400" b="0" i="0" u="none" strike="noStrike" dirty="0" err="1">
                <a:solidFill>
                  <a:srgbClr val="000000"/>
                </a:solidFill>
              </a:rPr>
              <a:t>Fred做的实验，结果就是可信的</a:t>
            </a:r>
            <a:r>
              <a:rPr lang="en-US" sz="1400" b="0" i="0" u="none" strike="noStrike" dirty="0">
                <a:solidFill>
                  <a:srgbClr val="000000"/>
                </a:solidFill>
              </a:rPr>
              <a:t>"。</a:t>
            </a:r>
            <a:r>
              <a:rPr lang="en-US" sz="1400" b="0" i="0" u="none" strike="noStrike" dirty="0" err="1">
                <a:solidFill>
                  <a:srgbClr val="000000"/>
                </a:solidFill>
              </a:rPr>
              <a:t>这种严谨比任何头衔都更有价值</a:t>
            </a:r>
            <a:r>
              <a:rPr lang="en-US" sz="1400" b="0" i="0" u="none" strike="noStrike" dirty="0">
                <a:solidFill>
                  <a:srgbClr val="000000"/>
                </a:solidFill>
              </a:rPr>
              <a:t>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>
                <a:solidFill>
                  <a:srgbClr val="000000"/>
                </a:solidFill>
              </a:rPr>
              <a:t>第四，在顶峰时懂得放手。65岁主动退休，不恋栈，知道什么时候该停下来。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 err="1">
                <a:solidFill>
                  <a:srgbClr val="000000"/>
                </a:solidFill>
              </a:rPr>
              <a:t>安静地做一件事，做到极致</a:t>
            </a:r>
            <a:r>
              <a:rPr lang="en-US" sz="1400" b="0" i="0" u="none" strike="noStrike" dirty="0">
                <a:solidFill>
                  <a:srgbClr val="000000"/>
                </a:solidFill>
              </a:rPr>
              <a:t>——</a:t>
            </a:r>
            <a:r>
              <a:rPr lang="en-US" sz="1400" b="0" i="0" u="none" strike="noStrike" dirty="0" err="1">
                <a:solidFill>
                  <a:srgbClr val="000000"/>
                </a:solidFill>
              </a:rPr>
              <a:t>这就是Fred</a:t>
            </a:r>
            <a:r>
              <a:rPr lang="en-US" sz="1400" b="0" i="0" u="none" strike="noStrike" dirty="0">
                <a:solidFill>
                  <a:srgbClr val="000000"/>
                </a:solidFill>
              </a:rPr>
              <a:t> </a:t>
            </a:r>
            <a:r>
              <a:rPr lang="en-US" sz="1400" b="0" i="0" u="none" strike="noStrike" dirty="0" err="1">
                <a:solidFill>
                  <a:srgbClr val="000000"/>
                </a:solidFill>
              </a:rPr>
              <a:t>Sanger给我们的启示。我的介绍到此结束，谢谢大家</a:t>
            </a:r>
            <a:r>
              <a:rPr lang="en-US" sz="1400" b="0" i="0" u="none" strike="noStrike" dirty="0">
                <a:solidFill>
                  <a:srgbClr val="000000"/>
                </a:solidFill>
              </a:rPr>
              <a:t>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5334000" cy="6858000"/>
          </a:xfrm>
          <a:prstGeom prst="roundRect">
            <a:avLst>
              <a:gd name="adj" fmla="val 0"/>
            </a:avLst>
          </a:prstGeom>
          <a:solidFill>
            <a:srgbClr val="EDEBE6">
              <a:alpha val="9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FREDERICK SANGER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57290">
            <a:off x="762053" y="25336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762000" y="2794000"/>
            <a:ext cx="457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2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弗雷德里克·桑格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937000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8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两次诺贝尔化学奖得主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8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蛋白质与DNA测序之父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1BB2173-4A89-9C01-D7C2-974200AA4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304" y="1675516"/>
            <a:ext cx="2533335" cy="35069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76200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CONTENTS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16000" y="11430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目录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297">
            <a:off x="1016004" y="2152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1016000" y="2540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905000" y="2540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成长环境与家庭背景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905000" y="29464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贵格会家庭 · 医生之子 · 早年影响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604000" y="2540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493000" y="2540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求学经历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493000" y="29464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Bryanston School · 剑桥圣约翰学院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4297">
            <a:off x="1016004" y="3549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6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1016000" y="3937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905000" y="3937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第一次诺奖：胰岛素测序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905000" y="43434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1958年 · 蛋白质一级结构测定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604000" y="3937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04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493000" y="3937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第二次诺奖：DNA测序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493000" y="43434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1980年 · 双脱氧链终止法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4297">
            <a:off x="1016004" y="4946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6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1016000" y="5334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05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905000" y="5334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800" b="1" i="0" u="none" strike="noStrike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科研传承</a:t>
            </a:r>
            <a:endParaRPr lang="en-US" sz="1100" dirty="0"/>
          </a:p>
        </p:txBody>
      </p:sp>
      <p:sp>
        <p:nvSpPr>
          <p:cNvPr id="21" name="AutoShape 21"/>
          <p:cNvSpPr/>
          <p:nvPr/>
        </p:nvSpPr>
        <p:spPr>
          <a:xfrm>
            <a:off x="1905000" y="57404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200" dirty="0">
                <a:solidFill>
                  <a:srgbClr val="6B6B67"/>
                </a:solidFill>
                <a:latin typeface="Noto Serif SC"/>
                <a:ea typeface="Noto Serif SC"/>
                <a:sym typeface="Noto Serif SC"/>
              </a:rPr>
              <a:t>走出两位诺奖得主</a:t>
            </a:r>
            <a:endParaRPr lang="en-US" sz="1100" dirty="0"/>
          </a:p>
        </p:txBody>
      </p:sp>
      <p:sp>
        <p:nvSpPr>
          <p:cNvPr id="22" name="AutoShape 22"/>
          <p:cNvSpPr/>
          <p:nvPr/>
        </p:nvSpPr>
        <p:spPr>
          <a:xfrm>
            <a:off x="6604000" y="5334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06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493000" y="5334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晚年与科研启示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93000" y="57404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退休生活 · 科学精神 · 遗产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27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· 成长背景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9080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117600"/>
            <a:ext cx="635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 err="1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乡村医生之子与贵格会价值观</a:t>
            </a:r>
            <a:endParaRPr lang="en-US" sz="1100" dirty="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2500" b="12500"/>
          <a:stretch>
            <a:fillRect/>
          </a:stretch>
        </p:blipFill>
        <p:spPr>
          <a:xfrm>
            <a:off x="7366000" y="1117600"/>
            <a:ext cx="4064000" cy="2286000"/>
          </a:xfrm>
          <a:prstGeom prst="roundRect">
            <a:avLst>
              <a:gd name="adj" fmla="val 2222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366000" y="3454400"/>
            <a:ext cx="406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英国格洛斯特郡乡村</a:t>
            </a:r>
            <a:r>
              <a:rPr lang="en-US" sz="1000" b="0" i="0" u="none" strike="noStrike" dirty="0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 · </a:t>
            </a:r>
            <a:r>
              <a:rPr lang="en-US" sz="10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Rendcombe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762000" y="2032000"/>
            <a:ext cx="6096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5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1918年8月13日，桑格出生于英国格洛斯特郡的Rendcombe村，是家中第二个孩子。</a:t>
            </a:r>
            <a:endParaRPr lang="en-US" sz="1100" dirty="0"/>
          </a:p>
          <a:p>
            <a:pPr marL="0" indent="0" algn="l">
              <a:lnSpc>
                <a:spcPct val="133333"/>
              </a:lnSpc>
            </a:pPr>
            <a:r>
              <a:rPr lang="en-US" sz="15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父亲是一名全科医生，曾作为圣公会医疗传教士在中国工作，后因健康原因回国。母亲</a:t>
            </a:r>
            <a:r>
              <a:rPr lang="zh-CN" altLang="en-US" sz="15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是棉花富商的千金</a:t>
            </a:r>
            <a:r>
              <a:rPr lang="en-US" sz="15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</a:p>
          <a:p>
            <a:pPr marL="0" indent="0" algn="l">
              <a:lnSpc>
                <a:spcPct val="133333"/>
              </a:lnSpc>
            </a:pPr>
            <a:r>
              <a:rPr lang="en-US" sz="15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桑格成长在一个笃信贵格会（Quaker）的家庭环境中。贵格会强调简朴、诚实、内心之光与和平主义，这些价值观深刻塑造了他一生的品格——</a:t>
            </a:r>
            <a:r>
              <a:rPr lang="en-US" sz="15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低调、务实、不慕虚荣</a:t>
            </a:r>
            <a:r>
              <a:rPr lang="en-US" sz="15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</a:p>
        </p:txBody>
      </p:sp>
      <p:cxnSp>
        <p:nvCxnSpPr>
          <p:cNvPr id="8" name="Connector 8"/>
          <p:cNvCxnSpPr/>
          <p:nvPr/>
        </p:nvCxnSpPr>
        <p:spPr>
          <a:xfrm rot="-4092">
            <a:off x="762004" y="4946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762000" y="51435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出生</a:t>
            </a: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　1918.8.13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Rendcombe, Gloucestershire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56000" y="51435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父亲</a:t>
            </a: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　Frederick Sanger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全科医生 · 前中国传教士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350000" y="51435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兄弟姊妹</a:t>
            </a: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　哥哥Theodore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妹妹May（小5岁）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144000" y="51435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信仰</a:t>
            </a: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　贵格会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简朴 · 诚信 · 和平主义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62000" y="6159500"/>
            <a:ext cx="1016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来源：Nobel</a:t>
            </a:r>
            <a:r>
              <a:rPr lang="en-US" sz="1000" b="0" i="0" u="none" strike="noStrike" dirty="0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 Prize Biography, 1980 · PNAS Memorial Tribute, 2014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27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· </a:t>
            </a:r>
            <a:r>
              <a:rPr lang="zh-CN" altLang="en-US" sz="1200" b="0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人物</a:t>
            </a:r>
            <a:r>
              <a:rPr lang="en-US" sz="1200" b="0" i="0" u="none" strike="noStrike" dirty="0" err="1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经历</a:t>
            </a:r>
            <a:endParaRPr lang="en-US" sz="1100" dirty="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9080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117600"/>
            <a:ext cx="635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</a:t>
            </a:r>
            <a:r>
              <a:rPr lang="zh-CN" altLang="en-US" sz="2800" b="1" i="0" u="none" strike="noStrike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布莱恩斯学校</a:t>
            </a:r>
            <a:r>
              <a:rPr lang="en-US" sz="2800" b="1" i="0" u="none" strike="noStrike" dirty="0" err="1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到剑桥</a:t>
            </a:r>
            <a:r>
              <a:rPr lang="zh-CN" altLang="en-US" sz="2800" b="1" i="0" u="none" strike="noStrike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大学</a:t>
            </a:r>
            <a:endParaRPr lang="en-US" sz="1100" dirty="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5555" b="5555"/>
          <a:stretch>
            <a:fillRect/>
          </a:stretch>
        </p:blipFill>
        <p:spPr>
          <a:xfrm>
            <a:off x="7365999" y="1749827"/>
            <a:ext cx="3810000" cy="2540000"/>
          </a:xfrm>
          <a:prstGeom prst="roundRect">
            <a:avLst>
              <a:gd name="adj" fmla="val 2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365999" y="4340627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剑桥大学圣约翰学院庭院</a:t>
            </a:r>
            <a:endParaRPr lang="en-US" sz="1100" dirty="0"/>
          </a:p>
        </p:txBody>
      </p:sp>
      <p:cxnSp>
        <p:nvCxnSpPr>
          <p:cNvPr id="7" name="Connector 7"/>
          <p:cNvCxnSpPr>
            <a:cxnSpLocks/>
          </p:cNvCxnSpPr>
          <p:nvPr/>
        </p:nvCxnSpPr>
        <p:spPr>
          <a:xfrm>
            <a:off x="1143000" y="2032000"/>
            <a:ext cx="0" cy="392466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5B1A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1041400" y="1981200"/>
            <a:ext cx="203200" cy="203200"/>
          </a:xfrm>
          <a:prstGeom prst="ellipse">
            <a:avLst/>
          </a:prstGeom>
          <a:solidFill>
            <a:srgbClr val="7A6A5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460500" y="1905000"/>
            <a:ext cx="355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1932 </a:t>
            </a:r>
            <a:r>
              <a:rPr lang="en-US" altLang="zh-CN" sz="1500" b="1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· </a:t>
            </a:r>
            <a:r>
              <a:rPr lang="zh-CN" altLang="en-US" sz="1500" b="1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布莱恩斯学校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1460500" y="2235200"/>
            <a:ext cx="5588000" cy="35264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在多塞特郡的Bryanston</a:t>
            </a:r>
            <a:r>
              <a:rPr lang="en-US" sz="13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 </a:t>
            </a:r>
            <a:r>
              <a:rPr lang="en-US" sz="13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School接受中学教育</a:t>
            </a:r>
            <a:r>
              <a:rPr lang="zh-CN" altLang="en-US" sz="13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1041400" y="2910956"/>
            <a:ext cx="203200" cy="203200"/>
          </a:xfrm>
          <a:prstGeom prst="ellipse">
            <a:avLst/>
          </a:prstGeom>
          <a:solidFill>
            <a:srgbClr val="7A6A5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460500" y="2834756"/>
            <a:ext cx="355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1936 · </a:t>
            </a:r>
            <a:r>
              <a:rPr lang="en-US" sz="1500" b="1" i="0" u="none" strike="noStrike" dirty="0" err="1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剑桥</a:t>
            </a:r>
            <a:r>
              <a:rPr lang="zh-CN" altLang="en-US" sz="1500" b="1" i="0" u="none" strike="noStrike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大学圣约翰学院（学士）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1460500" y="3164956"/>
            <a:ext cx="558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进入剑桥大学圣约翰学院学习自然科学（父亲的母校</a:t>
            </a:r>
            <a:r>
              <a:rPr lang="en-US" sz="13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）。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1041400" y="3851345"/>
            <a:ext cx="203200" cy="203200"/>
          </a:xfrm>
          <a:prstGeom prst="ellipse">
            <a:avLst/>
          </a:prstGeom>
          <a:solidFill>
            <a:srgbClr val="A85A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460500" y="3775145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1936 - 1938 </a:t>
            </a:r>
            <a:r>
              <a:rPr lang="en-US" sz="1500" b="1" i="0" u="none" strike="noStrike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 · </a:t>
            </a:r>
            <a:r>
              <a:rPr lang="en-US" sz="1500" b="1" i="0" u="none" strike="noStrike" dirty="0" err="1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父母相继因癌症去世</a:t>
            </a:r>
            <a:endParaRPr lang="en-US" sz="1100" dirty="0"/>
          </a:p>
        </p:txBody>
      </p:sp>
      <p:sp>
        <p:nvSpPr>
          <p:cNvPr id="17" name="AutoShape 17"/>
          <p:cNvSpPr/>
          <p:nvPr/>
        </p:nvSpPr>
        <p:spPr>
          <a:xfrm>
            <a:off x="762000" y="6159500"/>
            <a:ext cx="1016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来源：Nobel</a:t>
            </a:r>
            <a:r>
              <a:rPr lang="en-US" sz="1000" b="0" i="0" u="none" strike="noStrike" dirty="0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 Prize Biography, 1980 · Department of Biochemistry, University of Cambridge</a:t>
            </a:r>
            <a:endParaRPr lang="en-US" sz="1100" dirty="0"/>
          </a:p>
        </p:txBody>
      </p:sp>
      <p:sp>
        <p:nvSpPr>
          <p:cNvPr id="19" name="AutoShape 8">
            <a:extLst>
              <a:ext uri="{FF2B5EF4-FFF2-40B4-BE49-F238E27FC236}">
                <a16:creationId xmlns:a16="http://schemas.microsoft.com/office/drawing/2014/main" id="{27B76464-F4A4-90D4-2D0E-35EACF2A39FA}"/>
              </a:ext>
            </a:extLst>
          </p:cNvPr>
          <p:cNvSpPr/>
          <p:nvPr/>
        </p:nvSpPr>
        <p:spPr>
          <a:xfrm>
            <a:off x="1041400" y="4580866"/>
            <a:ext cx="203200" cy="203200"/>
          </a:xfrm>
          <a:prstGeom prst="ellipse">
            <a:avLst/>
          </a:prstGeom>
          <a:solidFill>
            <a:srgbClr val="7A6A5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9">
            <a:extLst>
              <a:ext uri="{FF2B5EF4-FFF2-40B4-BE49-F238E27FC236}">
                <a16:creationId xmlns:a16="http://schemas.microsoft.com/office/drawing/2014/main" id="{A371809C-63F2-0F3E-8DD8-5382FC04FBB3}"/>
              </a:ext>
            </a:extLst>
          </p:cNvPr>
          <p:cNvSpPr/>
          <p:nvPr/>
        </p:nvSpPr>
        <p:spPr>
          <a:xfrm>
            <a:off x="1460500" y="4490190"/>
            <a:ext cx="355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1940 </a:t>
            </a:r>
            <a:r>
              <a:rPr lang="en-US" altLang="zh-CN" sz="1500" b="1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· </a:t>
            </a:r>
            <a:r>
              <a:rPr lang="zh-CN" altLang="en-US" sz="1500" b="1" dirty="0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剑桥大学攻读博士</a:t>
            </a:r>
            <a:endParaRPr lang="en-US" sz="1100" dirty="0"/>
          </a:p>
        </p:txBody>
      </p:sp>
      <p:sp>
        <p:nvSpPr>
          <p:cNvPr id="23" name="AutoShape 10">
            <a:extLst>
              <a:ext uri="{FF2B5EF4-FFF2-40B4-BE49-F238E27FC236}">
                <a16:creationId xmlns:a16="http://schemas.microsoft.com/office/drawing/2014/main" id="{ABADE141-1842-9D9D-BE9C-64B203C4DBC7}"/>
              </a:ext>
            </a:extLst>
          </p:cNvPr>
          <p:cNvSpPr/>
          <p:nvPr/>
        </p:nvSpPr>
        <p:spPr>
          <a:xfrm>
            <a:off x="1460500" y="4736441"/>
            <a:ext cx="5588000" cy="814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</a:pPr>
            <a:r>
              <a:rPr lang="en-US" altLang="zh-CN" sz="1300" dirty="0">
                <a:solidFill>
                  <a:srgbClr val="5B5A55"/>
                </a:solidFill>
                <a:latin typeface="Noto Serif SC"/>
                <a:ea typeface="Noto Serif SC"/>
              </a:rPr>
              <a:t>1</a:t>
            </a:r>
            <a:r>
              <a:rPr lang="zh-CN" altLang="zh-CN" sz="1300" dirty="0">
                <a:solidFill>
                  <a:srgbClr val="5B5A55"/>
                </a:solidFill>
                <a:latin typeface="Noto Serif SC"/>
                <a:ea typeface="Noto Serif SC"/>
              </a:rPr>
              <a:t>943年，从剑桥大学圣约翰学院毕业，获得哲学博士学位；同年，进入剑桥大学生物化学系查理斯·齐布纳尔（Charles Chibnall）教授实验室工作。</a:t>
            </a:r>
            <a:endParaRPr lang="en-US" sz="1300" dirty="0">
              <a:solidFill>
                <a:srgbClr val="5B5A55"/>
              </a:solidFill>
              <a:latin typeface="Noto Serif SC"/>
              <a:ea typeface="Noto Serif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</a:t>
            </a:r>
            <a:r>
              <a:rPr lang="en-US" sz="1200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2 </a:t>
            </a:r>
            <a:r>
              <a:rPr lang="en-US" sz="1200" b="0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· </a:t>
            </a:r>
            <a:r>
              <a:rPr lang="zh-CN" altLang="en-US" sz="1200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人物</a:t>
            </a:r>
            <a:r>
              <a:rPr lang="zh-CN" altLang="en-US" sz="1200" b="0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经历</a:t>
            </a:r>
            <a:endParaRPr lang="en-US" sz="1100" dirty="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9080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813981" y="1648933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职业生涯轨迹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13981" y="2156933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1940–1951</a:t>
            </a:r>
            <a:r>
              <a:rPr lang="en-US" sz="14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 · 剑桥大学生物化学系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67981" y="2512533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Beit Memorial Fellowship · 开始胰岛素研究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3981" y="2982433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1951–1983</a:t>
            </a:r>
            <a:r>
              <a:rPr lang="en-US" sz="14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 · MRC医学研究理事会研究员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67981" y="3338033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1962年加入MRC分子生物学实验室（LMB）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3981" y="3874608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1983年</a:t>
            </a:r>
            <a:r>
              <a:rPr lang="en-US" sz="14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 · 65岁退休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67981" y="4230208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 dirty="0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在同一个研究所工作了40余年</a:t>
            </a:r>
            <a:endParaRPr lang="en-US" sz="1100" dirty="0"/>
          </a:p>
        </p:txBody>
      </p:sp>
      <p:cxnSp>
        <p:nvCxnSpPr>
          <p:cNvPr id="14" name="Connector 14"/>
          <p:cNvCxnSpPr/>
          <p:nvPr/>
        </p:nvCxnSpPr>
        <p:spPr>
          <a:xfrm rot="-4092">
            <a:off x="762004" y="5073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762000" y="52705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科研风格四大特点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6515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亲自动手</a:t>
            </a: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　一辈子坚持自己做实验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556000" y="56515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专注测序</a:t>
            </a: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　从蛋白到核酸，始终如一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56515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技术导向</a:t>
            </a: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　重视方法学创新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144000" y="56515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低调谦逊</a:t>
            </a:r>
            <a:r>
              <a:rPr lang="en-US" sz="12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　不追名逐利</a:t>
            </a:r>
            <a:endParaRPr lang="en-US" sz="110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41FE2C2-5EE5-A9EE-64D8-6EE89379A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975" y="1458433"/>
            <a:ext cx="2190750" cy="2705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· 第一次诺贝尔奖 · 1958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9080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117600"/>
            <a:ext cx="762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胰岛素测序：证明蛋白质有确定的序列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61450" y="1152525"/>
            <a:ext cx="2286000" cy="2286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9061450" y="3540125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诺贝尔化学奖奖章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762000" y="2032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研究背景与思路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438400"/>
            <a:ext cx="558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1943年毕业后，桑格加入</a:t>
            </a:r>
            <a:r>
              <a:rPr lang="zh-CN" alt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查理斯</a:t>
            </a:r>
            <a:r>
              <a:rPr lang="en-US" altLang="zh-CN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·</a:t>
            </a:r>
            <a:r>
              <a:rPr lang="zh-CN" alt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齐布纳尔教授</a:t>
            </a:r>
            <a:r>
              <a:rPr lang="en-US" sz="14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团队，开始研究胰岛素的</a:t>
            </a:r>
            <a:r>
              <a:rPr lang="zh-CN" alt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蛋白质构造</a:t>
            </a: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r>
              <a:rPr lang="en-US" sz="14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当时蛋白质化学正处于突破前夜</a:t>
            </a: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</a:t>
            </a:r>
            <a:r>
              <a:rPr lang="en-US" sz="14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新的电泳和色谱分离技术刚刚出现</a:t>
            </a: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100" dirty="0"/>
          </a:p>
          <a:p>
            <a:pPr marL="0" indent="0" algn="l">
              <a:lnSpc>
                <a:spcPct val="133333"/>
              </a:lnSpc>
            </a:pPr>
            <a:r>
              <a:rPr lang="en-US" sz="14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当时学界尚不清楚蛋白质是否有确定的化学结构。桑格的目标是：测定胰岛素的完整氨基酸序列，回答这个根本问题</a:t>
            </a: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4445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方法与成果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4851400"/>
            <a:ext cx="558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33333"/>
              </a:lnSpc>
              <a:buClr>
                <a:srgbClr val="5B5A55"/>
              </a:buClr>
              <a:buChar char="•"/>
              <a:defRPr/>
            </a:pPr>
            <a:r>
              <a:rPr lang="en-US" sz="14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发明FDNB法标记N端氨基酸，酶切为小肽段后分别测序拼接</a:t>
            </a:r>
            <a:endParaRPr lang="en-US" sz="1100"/>
          </a:p>
          <a:p>
            <a:pPr marL="177800" indent="-177800" algn="l">
              <a:lnSpc>
                <a:spcPct val="133333"/>
              </a:lnSpc>
              <a:buClr>
                <a:srgbClr val="5B5A55"/>
              </a:buClr>
              <a:buChar char="•"/>
            </a:pPr>
            <a:r>
              <a:rPr lang="en-US" sz="14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1955年完成：</a:t>
            </a:r>
            <a:r>
              <a:rPr lang="en-US" sz="14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胰岛素51个氨基酸完整序列，分A、B两条链</a:t>
            </a:r>
          </a:p>
        </p:txBody>
      </p:sp>
      <p:cxnSp>
        <p:nvCxnSpPr>
          <p:cNvPr id="11" name="Connector 11"/>
          <p:cNvCxnSpPr/>
          <p:nvPr/>
        </p:nvCxnSpPr>
        <p:spPr>
          <a:xfrm rot="5388540">
            <a:off x="4983275" y="3930661"/>
            <a:ext cx="381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7396275" y="2032000"/>
            <a:ext cx="127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12年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396275" y="2540000"/>
            <a:ext cx="152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从开始到完成测序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396275" y="3048000"/>
            <a:ext cx="127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51个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396275" y="3556000"/>
            <a:ext cx="152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胰岛素氨基酸总数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396275" y="4064000"/>
            <a:ext cx="127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40岁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396275" y="457200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1958年获诺奖时年龄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4092">
            <a:off x="762004" y="60261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6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04 · 第二次诺贝尔奖 · 1980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9080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117600"/>
            <a:ext cx="762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Sanger双脱氧测序法：开启基因组时代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0227" r="10227"/>
          <a:stretch>
            <a:fillRect/>
          </a:stretch>
        </p:blipFill>
        <p:spPr>
          <a:xfrm>
            <a:off x="8890000" y="1143000"/>
            <a:ext cx="1778000" cy="2794000"/>
          </a:xfrm>
          <a:prstGeom prst="roundRect">
            <a:avLst>
              <a:gd name="adj" fmla="val 2857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8636000" y="40132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Sanger测序凝胶电泳条带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762000" y="2032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双</a:t>
            </a:r>
            <a:r>
              <a:rPr lang="zh-CN" altLang="en-US" sz="1500" b="1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去</a:t>
            </a:r>
            <a:r>
              <a:rPr lang="en-US" sz="1500" b="1" i="0" u="none" strike="noStrike" dirty="0" err="1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氧链终止法</a:t>
            </a:r>
            <a:r>
              <a:rPr lang="en-US" sz="1500" b="1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 (</a:t>
            </a:r>
            <a:r>
              <a:rPr lang="zh-CN" altLang="en-US" sz="1500" b="1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桑格法</a:t>
            </a:r>
            <a:r>
              <a:rPr lang="en-US" sz="1500" b="1" i="0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) </a:t>
            </a:r>
            <a:r>
              <a:rPr lang="en-US" sz="1500" b="1" i="0" u="none" strike="noStrike" dirty="0" err="1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原理</a:t>
            </a:r>
            <a:endParaRPr lang="en-US" sz="1100" dirty="0"/>
          </a:p>
        </p:txBody>
      </p:sp>
      <p:sp>
        <p:nvSpPr>
          <p:cNvPr id="8" name="AutoShape 8"/>
          <p:cNvSpPr/>
          <p:nvPr/>
        </p:nvSpPr>
        <p:spPr>
          <a:xfrm>
            <a:off x="762000" y="2438400"/>
            <a:ext cx="711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利用DNA聚合酶合成新链，在反应体系中加入少量双脱氧核苷三磷酸（ddNTP</a:t>
            </a: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）。ddNTP缺少3'-羟基，一旦掺入就无法继续延伸，导致链终止。</a:t>
            </a:r>
            <a:endParaRPr lang="en-US" sz="1100" dirty="0"/>
          </a:p>
          <a:p>
            <a:pPr marL="0" indent="0" algn="l">
              <a:lnSpc>
                <a:spcPct val="133333"/>
              </a:lnSpc>
            </a:pPr>
            <a:r>
              <a:rPr lang="en-US" sz="14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四个反应管分别加入A、T、C、G四种ddNTP，产生不同长度的终止片段。经电泳分离后，从凝胶条带的"阶梯"直接读出DNA序列</a:t>
            </a: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4445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关键里程碑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4851400"/>
            <a:ext cx="355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1977年 · Φ-X174噬菌体基因组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5207000"/>
            <a:ext cx="355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5,386 bp · </a:t>
            </a:r>
            <a:r>
              <a:rPr lang="en-US" sz="12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第一个被测序的DNA基因组</a:t>
            </a:r>
            <a:endParaRPr lang="en-US" sz="1100" dirty="0"/>
          </a:p>
        </p:txBody>
      </p:sp>
      <p:sp>
        <p:nvSpPr>
          <p:cNvPr id="12" name="AutoShape 12"/>
          <p:cNvSpPr/>
          <p:nvPr/>
        </p:nvSpPr>
        <p:spPr>
          <a:xfrm>
            <a:off x="4572000" y="4851400"/>
            <a:ext cx="355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后续应用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72000" y="5175101"/>
            <a:ext cx="355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人类线粒体DNA（16,569 bp）</a:t>
            </a:r>
            <a:endParaRPr lang="en-US" sz="1100" dirty="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λ噬菌体（48,502 bp）</a:t>
            </a:r>
          </a:p>
        </p:txBody>
      </p:sp>
      <p:cxnSp>
        <p:nvCxnSpPr>
          <p:cNvPr id="14" name="Connector 14"/>
          <p:cNvCxnSpPr/>
          <p:nvPr/>
        </p:nvCxnSpPr>
        <p:spPr>
          <a:xfrm rot="-4092">
            <a:off x="762004" y="60261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6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762000" y="6159500"/>
            <a:ext cx="1016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深远影响：</a:t>
            </a:r>
            <a:r>
              <a:rPr lang="en-US" sz="11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Sanger测序法是</a:t>
            </a:r>
            <a:r>
              <a:rPr lang="en-US" sz="1100" b="0" i="0" u="none" strike="noStrike" dirty="0" err="1">
                <a:solidFill>
                  <a:srgbClr val="FF0000"/>
                </a:solidFill>
                <a:latin typeface="Noto Serif SC"/>
                <a:ea typeface="Noto Serif SC"/>
                <a:cs typeface="Noto Serif SC"/>
                <a:sym typeface="Noto Serif SC"/>
              </a:rPr>
              <a:t>人类基因组计划</a:t>
            </a:r>
            <a:r>
              <a:rPr lang="en-US" sz="11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的核心技术，与Walter</a:t>
            </a:r>
            <a:r>
              <a:rPr lang="en-US" sz="1100" b="0" i="0" u="none" strike="noStrike" dirty="0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 </a:t>
            </a:r>
            <a:r>
              <a:rPr lang="en-US" sz="1100" b="0" i="0" u="none" strike="noStrike" dirty="0" err="1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Gilbert、Paul</a:t>
            </a:r>
            <a:r>
              <a:rPr lang="en-US" sz="1100" b="0" i="0" u="none" strike="noStrike" dirty="0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 Berg共享1980年诺贝尔化学奖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05 · 科研传承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9080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117600"/>
            <a:ext cx="762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学术传承：走出两位诺奖得主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35000" y="2593564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罗德尼·波特　Rodney R. Porter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3038064"/>
            <a:ext cx="419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A85A6B"/>
                </a:solidFill>
                <a:latin typeface="Noto Serif SC"/>
                <a:ea typeface="Noto Serif SC"/>
                <a:cs typeface="Noto Serif SC"/>
                <a:sym typeface="Noto Serif SC"/>
              </a:rPr>
              <a:t>1972年诺贝尔生理学或医学奖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35000" y="3482564"/>
            <a:ext cx="419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在剑桥生物化学系期间，波特师从桑格学习蛋白质化学与测序技术，后转向抗体结构研究。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他与杰拉尔德·埃德尔曼共同阐明了抗体的化学结构，奠定了分子免疫学的基础。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858000" y="2593564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伊丽莎白·布莱克本　E. Blackburn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858000" y="3038064"/>
            <a:ext cx="457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A85A6B"/>
                </a:solidFill>
                <a:latin typeface="Noto Serif SC"/>
                <a:ea typeface="Noto Serif SC"/>
                <a:cs typeface="Noto Serif SC"/>
                <a:sym typeface="Noto Serif SC"/>
              </a:rPr>
              <a:t>2009年诺贝尔生理学或医学奖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858000" y="3482564"/>
            <a:ext cx="457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布莱克本是桑格在MRC分子生物学实验室（LMB）的博士生，在桑格指导下学习DNA测序技术。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她后来发现了端粒（telomere）保护染色体的机制及端粒酶，揭示了衰老与癌症的分子基础。</a:t>
            </a:r>
          </a:p>
        </p:txBody>
      </p:sp>
      <p:cxnSp>
        <p:nvCxnSpPr>
          <p:cNvPr id="13" name="Connector 13"/>
          <p:cNvCxnSpPr/>
          <p:nvPr/>
        </p:nvCxnSpPr>
        <p:spPr>
          <a:xfrm rot="-3997">
            <a:off x="635004" y="5175252"/>
            <a:ext cx="1092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635000" y="5207000"/>
            <a:ext cx="1092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传承的力量：</a:t>
            </a:r>
            <a:r>
              <a:rPr lang="en-US" sz="14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从蛋白质测序到抗体结构，再到端粒与基因组学——桑格实验室培养出的研究者，将严谨的测序方法论带到了免疫学、遗传学、癌症研究等更广阔的领域。方法学的火种，一代代传递下去。</a:t>
            </a:r>
            <a:endParaRPr lang="en-US" sz="110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81EDC3E-551C-E7BB-CAEC-E71D292A3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558" y="2079130"/>
            <a:ext cx="1482948" cy="1482948"/>
          </a:xfrm>
          <a:prstGeom prst="rect">
            <a:avLst/>
          </a:prstGeom>
        </p:spPr>
      </p:pic>
      <p:cxnSp>
        <p:nvCxnSpPr>
          <p:cNvPr id="17" name="Connector 11">
            <a:extLst>
              <a:ext uri="{FF2B5EF4-FFF2-40B4-BE49-F238E27FC236}">
                <a16:creationId xmlns:a16="http://schemas.microsoft.com/office/drawing/2014/main" id="{413E4A20-726A-2DD4-B201-8E234E9B3EF9}"/>
              </a:ext>
            </a:extLst>
          </p:cNvPr>
          <p:cNvCxnSpPr>
            <a:cxnSpLocks/>
          </p:cNvCxnSpPr>
          <p:nvPr/>
        </p:nvCxnSpPr>
        <p:spPr>
          <a:xfrm>
            <a:off x="6048301" y="2181635"/>
            <a:ext cx="0" cy="2777278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95DC033E-F504-F4FA-354F-324D56F00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2378" y="2079130"/>
            <a:ext cx="1483200" cy="1483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635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06 · 晚年与遗产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1016053" y="10350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12700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在顶峰退休，把名字留给基因组学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286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退休生活（1983年起）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794000"/>
            <a:ext cx="5080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65岁时，桑格在DNA测序工作达到顶峰后主动退休。他说："这差不多就是我一直追求的目标……</a:t>
            </a:r>
            <a:r>
              <a:rPr lang="en-US" sz="14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走到这一步之后，我无法想象还能走得更远。再往下只会是平淡收场</a:t>
            </a: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。"</a:t>
            </a:r>
            <a:endParaRPr lang="en-US" sz="1100" dirty="0"/>
          </a:p>
          <a:p>
            <a:pPr marL="0" indent="0" algn="l">
              <a:lnSpc>
                <a:spcPct val="133333"/>
              </a:lnSpc>
            </a:pPr>
            <a:r>
              <a:rPr lang="en-US" sz="1400" b="0" i="0" u="none" strike="noStrike" dirty="0" err="1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退休后他过着平静的生活：打理花园、在河上摆弄小船、和家人在一起</a:t>
            </a:r>
            <a:r>
              <a:rPr lang="en-US" sz="1400" b="0" i="0" u="none" strike="noStrike" dirty="0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</a:p>
        </p:txBody>
      </p:sp>
      <p:cxnSp>
        <p:nvCxnSpPr>
          <p:cNvPr id="7" name="Connector 7"/>
          <p:cNvCxnSpPr/>
          <p:nvPr/>
        </p:nvCxnSpPr>
        <p:spPr>
          <a:xfrm rot="5386777">
            <a:off x="4797359" y="3930662"/>
            <a:ext cx="330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7112000" y="22860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科学遗产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2000" y="2794000"/>
            <a:ext cx="4064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41666"/>
              </a:lnSpc>
              <a:buClr>
                <a:srgbClr val="5B5A55"/>
              </a:buClr>
              <a:buChar char="•"/>
              <a:defRPr/>
            </a:pPr>
            <a:r>
              <a:rPr lang="en-US" sz="14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Sanger研究所</a:t>
            </a:r>
            <a:r>
              <a:rPr lang="en-US" sz="14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：英国剑桥的基因组学研究中心，以他命名，是世界领先的基因组学机构</a:t>
            </a:r>
            <a:endParaRPr lang="en-US" sz="1100"/>
          </a:p>
          <a:p>
            <a:pPr marL="177800" indent="-177800" algn="l">
              <a:lnSpc>
                <a:spcPct val="141666"/>
              </a:lnSpc>
              <a:buClr>
                <a:srgbClr val="5B5A55"/>
              </a:buClr>
              <a:buChar char="•"/>
            </a:pPr>
            <a:r>
              <a:rPr lang="en-US" sz="14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Sanger测序法</a:t>
            </a:r>
            <a:r>
              <a:rPr lang="en-US" sz="14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：人类基因组计划的核心技术，开启了整个基因组学时代</a:t>
            </a:r>
          </a:p>
          <a:p>
            <a:pPr marL="177800" indent="-177800" algn="l">
              <a:lnSpc>
                <a:spcPct val="141666"/>
              </a:lnSpc>
              <a:buClr>
                <a:srgbClr val="5B5A55"/>
              </a:buClr>
              <a:buChar char="•"/>
            </a:pPr>
            <a:r>
              <a:rPr lang="en-US" sz="1400" b="1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学术传承</a:t>
            </a:r>
            <a:r>
              <a:rPr lang="en-US" sz="14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：培养了一代分子生物学家，LMB实验室精神的塑造者之一</a:t>
            </a:r>
          </a:p>
        </p:txBody>
      </p:sp>
      <p:cxnSp>
        <p:nvCxnSpPr>
          <p:cNvPr id="10" name="Connector 10"/>
          <p:cNvCxnSpPr/>
          <p:nvPr/>
        </p:nvCxnSpPr>
        <p:spPr>
          <a:xfrm rot="-4297">
            <a:off x="1016004" y="5708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5B1A8">
                <a:alpha val="6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1016000" y="5905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B6B67"/>
                </a:solidFill>
                <a:latin typeface="Noto Serif SC"/>
                <a:ea typeface="Noto Serif SC"/>
                <a:cs typeface="Noto Serif SC"/>
                <a:sym typeface="Noto Serif SC"/>
              </a:rPr>
              <a:t>荣誉：CBE（大英帝国司令勋章）、CH（荣誉侍从勋章）、OM（功绩勋章） · 2013年11月19日逝世，享年95岁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BE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635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06 · 科研启示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1016053" y="10350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12700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给研究生的几点启示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286000"/>
            <a:ext cx="76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905000" y="22860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方法学创新是第一推动力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905000" y="2667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两次诺奖都来自新方法的发明——FDNB测序法和双脱氧链终止法。好的工具能开辟整个领域。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50000" y="2286000"/>
            <a:ext cx="76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239000" y="22860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专注一个核心问题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239000" y="2667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从蛋白质到核酸，桑格一辈子只围绕"测序"这一个核心问题深耕，不追热点、不赶时髦。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3683000"/>
            <a:ext cx="76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03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05000" y="36830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亲手做实验的严谨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905000" y="4064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一辈子亲自动手，不追求行政职务。"Fred做的实验，结果就是可信的"——这是最高的学术评价。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350000" y="3683000"/>
            <a:ext cx="76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04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239000" y="36830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在顶峰时懂得放手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39000" y="4064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B5A55"/>
                </a:solidFill>
                <a:latin typeface="Noto Serif SC"/>
                <a:ea typeface="Noto Serif SC"/>
                <a:cs typeface="Noto Serif SC"/>
                <a:sym typeface="Noto Serif SC"/>
              </a:rPr>
              <a:t>65岁在事业顶峰主动退休，不恋栈。知道什么时候该停下来，也是一种智慧。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4297">
            <a:off x="1016004" y="5200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A6A5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1016000" y="5461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1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"</a:t>
            </a:r>
            <a:r>
              <a:rPr lang="en-US" sz="1800" b="0" i="1" u="none" strike="noStrike" dirty="0" err="1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安静地做一件事，做到极致</a:t>
            </a:r>
            <a:r>
              <a:rPr lang="en-US" sz="1800" b="0" i="1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——Fred </a:t>
            </a:r>
            <a:r>
              <a:rPr lang="en-US" sz="1800" b="0" i="1" u="none" strike="noStrike" dirty="0" err="1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Sanger给我们的启示</a:t>
            </a:r>
            <a:r>
              <a:rPr lang="en-US" sz="1800" b="0" i="1" u="none" strike="noStrike" dirty="0">
                <a:solidFill>
                  <a:srgbClr val="7A6A58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。"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1200</Words>
  <Application>Microsoft Office PowerPoint</Application>
  <PresentationFormat>宽屏</PresentationFormat>
  <Paragraphs>182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Noto Serif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shuang hu</cp:lastModifiedBy>
  <cp:revision>7</cp:revision>
  <dcterms:modified xsi:type="dcterms:W3CDTF">2026-09-17T12:49:34Z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{"Label":"1","ContentProducer":"001191110102MACQD9K64010000","ProduceID":"7686471784090832155","ReservedCode1":"","ContentPropagator":"","PropagateID":"","ReservedCode2":""}</vt:lpwstr>
  </property>
</Properties>
</file>