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9"/>
  </p:notesMasterIdLst>
  <p:sldIdLst>
    <p:sldId id="256" r:id="rId3"/>
    <p:sldId id="257" r:id="rId4"/>
    <p:sldId id="259" r:id="rId5"/>
    <p:sldId id="260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7" r:id="rId15"/>
    <p:sldId id="276" r:id="rId16"/>
    <p:sldId id="266" r:id="rId17"/>
    <p:sldId id="267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65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426" y="4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188B4-F97E-1061-4847-46FF0CAB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1D740D-78DA-64B1-77F2-9878052742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F1963B-CEEF-A9B1-0095-88576EAED00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A18DA05-57A1-19DB-A54F-9CDD5D2945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6CDE560-A6AD-D26E-AACE-3CAB0DD684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>
                <a:solidFill>
                  <a:srgbClr val="000000"/>
                </a:solidFill>
              </a:rPr>
              <a:t>。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FE29D9-9BEE-3505-79B4-6484B87D51B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F06AB-77D3-0D81-B5D3-E420EF718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41233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016000" y="-1016000"/>
            <a:ext cx="4445000" cy="4445000"/>
          </a:xfrm>
          <a:prstGeom prst="ellipse">
            <a:avLst/>
          </a:prstGeom>
          <a:solidFill>
            <a:srgbClr val="A89E8E">
              <a:alpha val="12000"/>
            </a:srgbClr>
          </a:solidFill>
          <a:ln cap="flat" cmpd="sng">
            <a:solidFill>
              <a:srgbClr val="8E816A">
                <a:alpha val="12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144000" y="4064000"/>
            <a:ext cx="3810000" cy="3810000"/>
          </a:xfrm>
          <a:prstGeom prst="ellipse">
            <a:avLst/>
          </a:prstGeom>
          <a:solidFill>
            <a:srgbClr val="6E737D">
              <a:alpha val="10000"/>
            </a:srgbClr>
          </a:solidFill>
          <a:ln cap="flat" cmpd="sng">
            <a:solidFill>
              <a:srgbClr val="4E5563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3364188" y="1701800"/>
            <a:ext cx="7290534" cy="1790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en-US" sz="4800" b="1" i="0" u="none" strike="noStrike" dirty="0" err="1">
                <a:solidFill>
                  <a:srgbClr val="33302C"/>
                </a:solidFill>
                <a:latin typeface="Noto Serif SC"/>
                <a:ea typeface="Noto Serif SC"/>
                <a:cs typeface="Noto Serif SC"/>
                <a:sym typeface="Noto Serif SC"/>
              </a:rPr>
              <a:t>德米特里·</a:t>
            </a:r>
            <a:r>
              <a:rPr lang="en-US" altLang="zh-CN" sz="4800" b="1" dirty="0" err="1">
                <a:solidFill>
                  <a:srgbClr val="33302C"/>
                </a:solidFill>
                <a:latin typeface="Noto Serif SC"/>
                <a:ea typeface="Noto Serif SC"/>
                <a:sym typeface="Noto Serif SC"/>
              </a:rPr>
              <a:t>伊万诺维奇</a:t>
            </a:r>
            <a:r>
              <a:rPr lang="en-US" altLang="zh-CN" sz="4800" b="1" dirty="0">
                <a:solidFill>
                  <a:srgbClr val="33302C"/>
                </a:solidFill>
                <a:latin typeface="Noto Serif SC"/>
                <a:ea typeface="Noto Serif SC"/>
                <a:cs typeface="Noto Serif SC"/>
                <a:sym typeface="Noto Serif SC"/>
              </a:rPr>
              <a:t> · </a:t>
            </a:r>
          </a:p>
          <a:p>
            <a:pPr algn="ctr">
              <a:lnSpc>
                <a:spcPct val="125000"/>
              </a:lnSpc>
              <a:defRPr/>
            </a:pPr>
            <a:r>
              <a:rPr lang="en-US" sz="4800" b="1" i="0" u="none" strike="noStrike" dirty="0" err="1">
                <a:solidFill>
                  <a:srgbClr val="33302C"/>
                </a:solidFill>
                <a:latin typeface="Noto Serif SC"/>
                <a:ea typeface="Noto Serif SC"/>
                <a:cs typeface="Noto Serif SC"/>
                <a:sym typeface="Noto Serif SC"/>
              </a:rPr>
              <a:t>门捷列夫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5299385" y="3814222"/>
            <a:ext cx="342014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 spc="400" dirty="0" err="1">
                <a:solidFill>
                  <a:srgbClr val="595959"/>
                </a:solidFill>
                <a:latin typeface="Noto Serif SC"/>
                <a:ea typeface="Noto Serif SC"/>
                <a:cs typeface="Noto Serif SC"/>
                <a:sym typeface="Noto Serif SC"/>
              </a:rPr>
              <a:t>生平与科学贡献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1904055" y="4897944"/>
            <a:ext cx="10210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 dirty="0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1834 - 1907 | </a:t>
            </a:r>
            <a:r>
              <a:rPr lang="en-US" sz="1400" b="0" i="0" u="none" strike="noStrike" dirty="0" err="1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俄国化学家</a:t>
            </a:r>
            <a:r>
              <a:rPr lang="en-US" sz="1400" b="0" i="0" u="none" strike="noStrike" dirty="0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400" b="0" i="0" u="none" strike="noStrike" dirty="0" err="1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元素周期律的发现者</a:t>
            </a:r>
            <a:r>
              <a:rPr lang="en-US" sz="1400" b="0" i="0" u="none" strike="noStrike" dirty="0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400" b="0" i="0" u="none" strike="noStrike" dirty="0" err="1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现代化学的奠基者之一</a:t>
            </a:r>
            <a:endParaRPr lang="en-US" sz="1100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1771EF9-0677-2A4E-928F-C71739A31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30" y="1388555"/>
            <a:ext cx="2858591" cy="42078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652000" y="-762000"/>
            <a:ext cx="2794000" cy="2794000"/>
          </a:xfrm>
          <a:prstGeom prst="ellipse">
            <a:avLst/>
          </a:prstGeom>
          <a:solidFill>
            <a:srgbClr val="A89E91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762000" y="4953000"/>
            <a:ext cx="2413000" cy="2413000"/>
          </a:xfrm>
          <a:prstGeom prst="ellipse">
            <a:avLst/>
          </a:prstGeom>
          <a:solidFill>
            <a:srgbClr val="BA7A7A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126492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D2D2D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从元素周期表到科学巨匠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661920"/>
            <a:ext cx="4953000" cy="2413000"/>
          </a:xfrm>
          <a:prstGeom prst="roundRect">
            <a:avLst>
              <a:gd name="adj" fmla="val 0"/>
            </a:avLst>
          </a:prstGeom>
          <a:solidFill>
            <a:srgbClr val="E1DFD7">
              <a:alpha val="40000"/>
            </a:srgbClr>
          </a:solidFill>
          <a:ln w="12700" cap="flat" cmpd="sng">
            <a:solidFill>
              <a:srgbClr val="A09687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0000" y="291592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841500" y="294132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503C32"/>
                </a:solidFill>
                <a:latin typeface="Noto Serif SC"/>
                <a:ea typeface="Noto Serif SC"/>
                <a:cs typeface="Noto Serif SC"/>
                <a:sym typeface="Noto Serif SC"/>
              </a:rPr>
              <a:t>化学之序：</a:t>
            </a:r>
            <a:r>
              <a:rPr lang="en-US" sz="2000" b="1" i="0" u="none" strike="noStrike" dirty="0" err="1">
                <a:solidFill>
                  <a:srgbClr val="74655B"/>
                </a:solidFill>
                <a:latin typeface="Noto Serif SC"/>
                <a:ea typeface="Noto Serif SC"/>
                <a:cs typeface="Noto Serif SC"/>
                <a:sym typeface="Noto Serif SC"/>
              </a:rPr>
              <a:t>现代科学的基石</a:t>
            </a:r>
            <a:endParaRPr lang="en-US" sz="1100" dirty="0">
              <a:solidFill>
                <a:srgbClr val="74655B"/>
              </a:solidFill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270000" y="3550920"/>
            <a:ext cx="4445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16666"/>
              </a:lnSpc>
              <a:defRPr/>
            </a:pPr>
            <a:r>
              <a:rPr lang="en-US" altLang="zh-CN" dirty="0" err="1">
                <a:solidFill>
                  <a:srgbClr val="464646"/>
                </a:solidFill>
                <a:latin typeface="Noto Serif SC"/>
                <a:ea typeface="Noto Serif SC"/>
              </a:rPr>
              <a:t>元素周期表</a:t>
            </a:r>
            <a:r>
              <a:rPr lang="zh-CN" altLang="en-US" dirty="0">
                <a:solidFill>
                  <a:srgbClr val="464646"/>
                </a:solidFill>
                <a:latin typeface="Noto Serif SC"/>
                <a:ea typeface="Noto Serif SC"/>
              </a:rPr>
              <a:t>，</a:t>
            </a:r>
            <a:r>
              <a:rPr lang="en-US" altLang="zh-CN" dirty="0" err="1">
                <a:solidFill>
                  <a:srgbClr val="464646"/>
                </a:solidFill>
                <a:latin typeface="Noto Serif SC"/>
                <a:ea typeface="Noto Serif SC"/>
              </a:rPr>
              <a:t>它将纷繁复杂的物质世界归纳为一张有序的网，使化学从经验描述走向了系统科学</a:t>
            </a:r>
            <a:r>
              <a:rPr lang="zh-CN" altLang="en-US" dirty="0">
                <a:solidFill>
                  <a:srgbClr val="464646"/>
                </a:solidFill>
                <a:latin typeface="Noto Serif SC"/>
                <a:ea typeface="Noto Serif SC"/>
              </a:rPr>
              <a:t>。</a:t>
            </a:r>
            <a:r>
              <a:rPr lang="en-US" altLang="zh-CN" dirty="0" err="1">
                <a:solidFill>
                  <a:srgbClr val="464646"/>
                </a:solidFill>
                <a:latin typeface="Noto Serif SC"/>
                <a:ea typeface="Noto Serif SC"/>
              </a:rPr>
              <a:t>它诞生之初就精准地预言了尚未发现的元素及其性质</a:t>
            </a:r>
            <a:r>
              <a:rPr lang="en-US" altLang="zh-CN" dirty="0">
                <a:solidFill>
                  <a:srgbClr val="464646"/>
                </a:solidFill>
                <a:latin typeface="Noto Serif SC"/>
                <a:ea typeface="Noto Serif SC"/>
              </a:rPr>
              <a:t>。</a:t>
            </a:r>
            <a:endParaRPr lang="zh-CN" altLang="zh-CN" dirty="0">
              <a:solidFill>
                <a:srgbClr val="464646"/>
              </a:solidFill>
              <a:latin typeface="Noto Serif SC"/>
              <a:ea typeface="Noto Serif SC"/>
            </a:endParaRPr>
          </a:p>
          <a:p>
            <a:pPr>
              <a:lnSpc>
                <a:spcPct val="116666"/>
              </a:lnSpc>
              <a:defRPr/>
            </a:pPr>
            <a:endParaRPr lang="en-US" dirty="0">
              <a:solidFill>
                <a:srgbClr val="464646"/>
              </a:solidFill>
              <a:latin typeface="Noto Serif SC"/>
              <a:ea typeface="Noto Serif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223000" y="2661920"/>
            <a:ext cx="4953000" cy="2413000"/>
          </a:xfrm>
          <a:prstGeom prst="roundRect">
            <a:avLst>
              <a:gd name="adj" fmla="val 0"/>
            </a:avLst>
          </a:prstGeom>
          <a:solidFill>
            <a:srgbClr val="E1DFD7">
              <a:alpha val="40000"/>
            </a:srgbClr>
          </a:solidFill>
          <a:ln w="12700" cap="flat" cmpd="sng">
            <a:solidFill>
              <a:srgbClr val="A09687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91592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048500" y="294132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503C32"/>
                </a:solidFill>
                <a:latin typeface="Noto Serif SC"/>
                <a:ea typeface="Noto Serif SC"/>
                <a:cs typeface="Noto Serif SC"/>
                <a:sym typeface="Noto Serif SC"/>
              </a:rPr>
              <a:t>巨匠其人</a:t>
            </a:r>
            <a:r>
              <a:rPr lang="en-US" sz="2000" b="1" i="0" u="none" strike="noStrike" dirty="0">
                <a:solidFill>
                  <a:srgbClr val="503C32"/>
                </a:solidFill>
                <a:latin typeface="Noto Serif SC"/>
                <a:ea typeface="Noto Serif SC"/>
                <a:cs typeface="Noto Serif SC"/>
                <a:sym typeface="Noto Serif SC"/>
              </a:rPr>
              <a:t>：</a:t>
            </a:r>
            <a:r>
              <a:rPr lang="zh-CN" altLang="en-US" sz="2000" b="1" dirty="0">
                <a:solidFill>
                  <a:srgbClr val="503C32"/>
                </a:solidFill>
                <a:latin typeface="Noto Serif SC"/>
                <a:ea typeface="Noto Serif SC"/>
                <a:cs typeface="Noto Serif SC"/>
                <a:sym typeface="Noto Serif SC"/>
              </a:rPr>
              <a:t>诺贝尔奖的遗憾</a:t>
            </a:r>
            <a:endParaRPr lang="en-US" sz="1100" dirty="0"/>
          </a:p>
        </p:txBody>
      </p:sp>
      <p:sp>
        <p:nvSpPr>
          <p:cNvPr id="12" name="AutoShape 12"/>
          <p:cNvSpPr/>
          <p:nvPr/>
        </p:nvSpPr>
        <p:spPr>
          <a:xfrm>
            <a:off x="6477000" y="3670300"/>
            <a:ext cx="4445000" cy="939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16666"/>
              </a:lnSpc>
              <a:defRPr/>
            </a:pPr>
            <a:r>
              <a:rPr lang="en-US" sz="1400" b="0" i="0" u="none" strike="noStrike" dirty="0" err="1">
                <a:solidFill>
                  <a:srgbClr val="464646"/>
                </a:solidFill>
                <a:latin typeface="Noto Serif SC"/>
                <a:ea typeface="Noto Serif SC"/>
                <a:cs typeface="Noto Serif SC"/>
                <a:sym typeface="Noto Serif SC"/>
              </a:rPr>
              <a:t>德米特里·伊万诺维奇</a:t>
            </a:r>
            <a:r>
              <a:rPr lang="en-US" dirty="0" err="1">
                <a:solidFill>
                  <a:srgbClr val="464646"/>
                </a:solidFill>
                <a:latin typeface="Noto Serif SC"/>
                <a:ea typeface="Noto Serif SC"/>
                <a:sym typeface="Noto Serif SC"/>
              </a:rPr>
              <a:t>·门捷列夫，</a:t>
            </a:r>
            <a:r>
              <a:rPr lang="en-US" altLang="zh-CN" dirty="0" err="1">
                <a:solidFill>
                  <a:srgbClr val="464646"/>
                </a:solidFill>
                <a:latin typeface="Noto Serif SC"/>
                <a:ea typeface="Noto Serif SC"/>
              </a:rPr>
              <a:t>是曾在睡梦中“看见”周期律的天才</a:t>
            </a:r>
            <a:r>
              <a:rPr lang="en-US" altLang="zh-CN" dirty="0">
                <a:solidFill>
                  <a:srgbClr val="464646"/>
                </a:solidFill>
                <a:latin typeface="Noto Serif SC"/>
                <a:ea typeface="Noto Serif SC"/>
              </a:rPr>
              <a:t>，</a:t>
            </a:r>
            <a:r>
              <a:rPr lang="zh-CN" altLang="en-US" dirty="0">
                <a:solidFill>
                  <a:srgbClr val="464646"/>
                </a:solidFill>
                <a:latin typeface="Noto Serif SC"/>
                <a:ea typeface="Noto Serif SC"/>
              </a:rPr>
              <a:t>却两次与诺贝尔奖失之交臂</a:t>
            </a:r>
            <a:r>
              <a:rPr lang="en-US" altLang="zh-CN" dirty="0">
                <a:solidFill>
                  <a:srgbClr val="464646"/>
                </a:solidFill>
                <a:latin typeface="Noto Serif SC"/>
                <a:ea typeface="Noto Serif SC"/>
              </a:rPr>
              <a:t>。</a:t>
            </a:r>
            <a:endParaRPr lang="zh-CN" altLang="zh-CN" dirty="0">
              <a:solidFill>
                <a:srgbClr val="464646"/>
              </a:solidFill>
              <a:latin typeface="Noto Serif SC"/>
              <a:ea typeface="Noto Serif SC"/>
            </a:endParaRPr>
          </a:p>
        </p:txBody>
      </p:sp>
      <p:cxnSp>
        <p:nvCxnSpPr>
          <p:cNvPr id="13" name="Connector 13"/>
          <p:cNvCxnSpPr/>
          <p:nvPr/>
        </p:nvCxnSpPr>
        <p:spPr>
          <a:xfrm rot="-4297">
            <a:off x="1016004" y="557657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09687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5524500" y="5773420"/>
            <a:ext cx="1143000" cy="330200"/>
          </a:xfrm>
          <a:prstGeom prst="roundRect">
            <a:avLst>
              <a:gd name="adj" fmla="val 0"/>
            </a:avLst>
          </a:prstGeom>
          <a:solidFill>
            <a:srgbClr val="B03A2E">
              <a:alpha val="8000"/>
            </a:srgbClr>
          </a:solidFill>
          <a:ln w="12700" cap="flat" cmpd="sng">
            <a:solidFill>
              <a:srgbClr val="B03A2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5524500" y="5773420"/>
            <a:ext cx="114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B03A2E"/>
                </a:solidFill>
                <a:latin typeface="Noto Serif SC"/>
                <a:ea typeface="Noto Serif SC"/>
                <a:cs typeface="Noto Serif SC"/>
                <a:sym typeface="Noto Serif SC"/>
              </a:rPr>
              <a:t>科学史话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270000" y="-1270000"/>
            <a:ext cx="5080000" cy="5080000"/>
          </a:xfrm>
          <a:prstGeom prst="ellipse">
            <a:avLst/>
          </a:prstGeom>
          <a:solidFill>
            <a:srgbClr val="E1DFD7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525000" y="4445000"/>
            <a:ext cx="3810000" cy="3810000"/>
          </a:xfrm>
          <a:prstGeom prst="ellipse">
            <a:avLst/>
          </a:prstGeom>
          <a:solidFill>
            <a:srgbClr val="E1DFD7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62026" y="575192"/>
            <a:ext cx="3154324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 err="1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早年</a:t>
            </a:r>
            <a:r>
              <a:rPr lang="zh-CN" altLang="en-US" sz="3200" b="1" i="0" u="none" strike="noStrike" dirty="0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生活</a:t>
            </a:r>
            <a:r>
              <a:rPr lang="en-US" sz="3200" b="1" i="0" u="none" strike="noStrike" dirty="0" err="1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与求学</a:t>
            </a:r>
            <a:endParaRPr lang="en-US" sz="1100" dirty="0"/>
          </a:p>
        </p:txBody>
      </p:sp>
      <p:cxnSp>
        <p:nvCxnSpPr>
          <p:cNvPr id="6" name="Connector 6"/>
          <p:cNvCxnSpPr>
            <a:cxnSpLocks/>
          </p:cNvCxnSpPr>
          <p:nvPr/>
        </p:nvCxnSpPr>
        <p:spPr>
          <a:xfrm>
            <a:off x="5156202" y="1714500"/>
            <a:ext cx="0" cy="43942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6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092702" y="1590158"/>
            <a:ext cx="127000" cy="127000"/>
          </a:xfrm>
          <a:prstGeom prst="ellipse">
            <a:avLst/>
          </a:prstGeom>
          <a:solidFill>
            <a:srgbClr val="59595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321300" y="1374258"/>
            <a:ext cx="5461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1834年 · </a:t>
            </a:r>
            <a:r>
              <a:rPr lang="en-US" dirty="0">
                <a:solidFill>
                  <a:srgbClr val="555555"/>
                </a:solidFill>
                <a:latin typeface="Noto Serif SC"/>
                <a:ea typeface="Noto Serif SC"/>
                <a:sym typeface="Noto Sans SC"/>
              </a:rPr>
              <a:t>生于西伯利亚托博尔斯克，是家中17个孩子中最小的一个</a:t>
            </a:r>
            <a:r>
              <a:rPr lang="zh-CN" altLang="en-US" dirty="0">
                <a:solidFill>
                  <a:srgbClr val="555555"/>
                </a:solidFill>
                <a:latin typeface="Noto Serif SC"/>
                <a:ea typeface="Noto Serif SC"/>
                <a:sym typeface="Noto Sans SC"/>
              </a:rPr>
              <a:t>，父亲是中学教师。</a:t>
            </a:r>
            <a:endParaRPr lang="en-US" dirty="0">
              <a:solidFill>
                <a:srgbClr val="555555"/>
              </a:solidFill>
              <a:latin typeface="Noto Serif SC"/>
              <a:ea typeface="Noto Serif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5092702" y="2376495"/>
            <a:ext cx="127000" cy="127000"/>
          </a:xfrm>
          <a:prstGeom prst="ellipse">
            <a:avLst/>
          </a:prstGeom>
          <a:solidFill>
            <a:srgbClr val="59595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5321300" y="2053708"/>
            <a:ext cx="5461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1847年 · </a:t>
            </a:r>
            <a:r>
              <a:rPr lang="en-US" sz="1400" b="0" i="0" u="none" strike="noStrike" dirty="0" err="1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父亲</a:t>
            </a:r>
            <a:r>
              <a:rPr lang="zh-CN" alt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去世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1400" b="0" i="0" u="none" strike="noStrike" dirty="0" err="1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母亲接手经营玻璃厂以维持生计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5092702" y="3162832"/>
            <a:ext cx="127000" cy="127000"/>
          </a:xfrm>
          <a:prstGeom prst="ellipse">
            <a:avLst/>
          </a:prstGeom>
          <a:solidFill>
            <a:srgbClr val="59595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5321300" y="2923658"/>
            <a:ext cx="5461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1850年 · </a:t>
            </a:r>
            <a:r>
              <a:rPr lang="en-US" altLang="zh-CN" sz="1600" b="1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家道中落</a:t>
            </a:r>
            <a:r>
              <a:rPr lang="en-US" altLang="zh-CN" sz="1600" b="1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工厂毁于火灾，母亲变卖家产，携其赴圣彼得堡，考入师范学院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5092702" y="3949169"/>
            <a:ext cx="127000" cy="127000"/>
          </a:xfrm>
          <a:prstGeom prst="ellipse">
            <a:avLst/>
          </a:prstGeom>
          <a:solidFill>
            <a:srgbClr val="59595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5321300" y="4502150"/>
            <a:ext cx="5461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1859-1861年 · </a:t>
            </a:r>
            <a:r>
              <a:rPr lang="en-US" sz="16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留学启智</a:t>
            </a:r>
            <a:r>
              <a:rPr lang="en-US" sz="16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赴德国海德堡大学留学，受坎尼扎罗原子-分子论启发，奠定发现周期律的基础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18" name="AutoShape 5">
            <a:extLst>
              <a:ext uri="{FF2B5EF4-FFF2-40B4-BE49-F238E27FC236}">
                <a16:creationId xmlns:a16="http://schemas.microsoft.com/office/drawing/2014/main" id="{1BF4773E-2738-FFF9-52B0-CBAC33B8FC82}"/>
              </a:ext>
            </a:extLst>
          </p:cNvPr>
          <p:cNvSpPr/>
          <p:nvPr/>
        </p:nvSpPr>
        <p:spPr>
          <a:xfrm>
            <a:off x="749300" y="5013842"/>
            <a:ext cx="330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400" b="0" i="0" u="none" strike="noStrike" dirty="0" err="1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德米特里·伊万诺维奇·门捷列夫</a:t>
            </a:r>
            <a:br>
              <a:rPr lang="en-US" sz="1400" b="0" i="0" u="none" strike="noStrike" dirty="0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400" b="0" i="0" u="none" strike="noStrike" dirty="0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（</a:t>
            </a:r>
            <a:r>
              <a:rPr lang="en-US" sz="1400" b="0" i="0" u="none" strike="noStrike" dirty="0" err="1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Дми́трий</a:t>
            </a:r>
            <a:r>
              <a:rPr lang="en-US" sz="1400" b="0" i="0" u="none" strike="noStrike" dirty="0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 </a:t>
            </a:r>
            <a:r>
              <a:rPr lang="en-US" sz="1400" b="0" i="0" u="none" strike="noStrike" dirty="0" err="1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Ива́нович</a:t>
            </a:r>
            <a:r>
              <a:rPr lang="en-US" sz="1400" b="0" i="0" u="none" strike="noStrike" dirty="0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 </a:t>
            </a:r>
            <a:r>
              <a:rPr lang="en-US" sz="1400" b="0" i="0" u="none" strike="noStrike" dirty="0" err="1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Менделе́ев</a:t>
            </a:r>
            <a:r>
              <a:rPr lang="en-US" sz="1400" b="0" i="0" u="none" strike="noStrike" dirty="0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, 1834-1907）</a:t>
            </a:r>
            <a:endParaRPr lang="en-US" sz="11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B1918C6-9501-8032-9182-2D0DC0388805}"/>
              </a:ext>
            </a:extLst>
          </p:cNvPr>
          <p:cNvSpPr txBox="1"/>
          <p:nvPr/>
        </p:nvSpPr>
        <p:spPr>
          <a:xfrm>
            <a:off x="5219702" y="3824693"/>
            <a:ext cx="48894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333333"/>
                </a:solidFill>
                <a:latin typeface="Noto Sans SC"/>
                <a:ea typeface="Noto Sans SC"/>
              </a:rPr>
              <a:t>1856年 </a:t>
            </a:r>
            <a:r>
              <a:rPr lang="en-US" altLang="zh-CN" sz="1600" b="1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altLang="zh-CN" dirty="0" err="1">
                <a:solidFill>
                  <a:srgbClr val="666666"/>
                </a:solidFill>
                <a:latin typeface="Noto Sans SC"/>
                <a:ea typeface="Noto Sans SC"/>
              </a:rPr>
              <a:t>获得圣彼得堡大学硕士学位</a:t>
            </a:r>
            <a:r>
              <a:rPr lang="zh-CN" altLang="en-US" dirty="0">
                <a:solidFill>
                  <a:srgbClr val="666666"/>
                </a:solidFill>
                <a:latin typeface="Noto Sans SC"/>
                <a:ea typeface="Noto Sans SC"/>
              </a:rPr>
              <a:t>，</a:t>
            </a:r>
            <a:r>
              <a:rPr lang="en-US" altLang="zh-CN" dirty="0" err="1">
                <a:solidFill>
                  <a:srgbClr val="666666"/>
                </a:solidFill>
                <a:latin typeface="Noto Sans SC"/>
                <a:ea typeface="Noto Sans SC"/>
              </a:rPr>
              <a:t>以学院金牌（最高荣誉）毕业</a:t>
            </a:r>
            <a:r>
              <a:rPr lang="zh-CN" altLang="en-US" dirty="0">
                <a:solidFill>
                  <a:srgbClr val="666666"/>
                </a:solidFill>
                <a:latin typeface="Noto Sans SC"/>
                <a:ea typeface="Noto Sans SC"/>
              </a:rPr>
              <a:t>。</a:t>
            </a:r>
          </a:p>
        </p:txBody>
      </p:sp>
      <p:sp>
        <p:nvSpPr>
          <p:cNvPr id="24" name="AutoShape 13">
            <a:extLst>
              <a:ext uri="{FF2B5EF4-FFF2-40B4-BE49-F238E27FC236}">
                <a16:creationId xmlns:a16="http://schemas.microsoft.com/office/drawing/2014/main" id="{BB5DE5B9-3E96-C733-8753-C1763B69DC1D}"/>
              </a:ext>
            </a:extLst>
          </p:cNvPr>
          <p:cNvSpPr/>
          <p:nvPr/>
        </p:nvSpPr>
        <p:spPr>
          <a:xfrm>
            <a:off x="5092702" y="4735506"/>
            <a:ext cx="127000" cy="127000"/>
          </a:xfrm>
          <a:prstGeom prst="ellipse">
            <a:avLst/>
          </a:prstGeom>
          <a:solidFill>
            <a:srgbClr val="59595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6E78B56-C9CD-0978-A822-3628031F1E05}"/>
              </a:ext>
            </a:extLst>
          </p:cNvPr>
          <p:cNvSpPr txBox="1"/>
          <p:nvPr/>
        </p:nvSpPr>
        <p:spPr>
          <a:xfrm>
            <a:off x="5219702" y="5357132"/>
            <a:ext cx="5873748" cy="418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altLang="zh-CN" sz="1600" b="1" dirty="0">
                <a:solidFill>
                  <a:srgbClr val="333333"/>
                </a:solidFill>
                <a:latin typeface="Noto Sans SC"/>
                <a:ea typeface="Noto Sans SC"/>
              </a:rPr>
              <a:t>1865年 </a:t>
            </a:r>
            <a:r>
              <a:rPr lang="en-US" altLang="zh-CN" sz="1600" b="1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altLang="zh-CN" sz="1600" b="1" dirty="0">
                <a:solidFill>
                  <a:srgbClr val="333333"/>
                </a:solidFill>
                <a:latin typeface="Noto Sans SC"/>
                <a:ea typeface="Noto Sans SC"/>
              </a:rPr>
              <a:t> </a:t>
            </a:r>
            <a:r>
              <a:rPr lang="en-US" altLang="zh-CN" dirty="0" err="1">
                <a:solidFill>
                  <a:srgbClr val="666666"/>
                </a:solidFill>
                <a:latin typeface="Noto Sans SC"/>
                <a:ea typeface="Noto Sans SC"/>
              </a:rPr>
              <a:t>获得博士学位，论文主题为“酒精与水的结合</a:t>
            </a:r>
            <a:r>
              <a:rPr lang="en-US" altLang="zh-CN" dirty="0">
                <a:solidFill>
                  <a:srgbClr val="666666"/>
                </a:solidFill>
                <a:latin typeface="Noto Sans SC"/>
                <a:ea typeface="Noto Sans SC"/>
              </a:rPr>
              <a:t>”</a:t>
            </a:r>
            <a:endParaRPr lang="zh-CN" altLang="zh-CN" dirty="0">
              <a:solidFill>
                <a:srgbClr val="666666"/>
              </a:solidFill>
              <a:latin typeface="Noto Sans SC"/>
              <a:ea typeface="Noto Sans SC"/>
            </a:endParaRP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A1ABEC10-C164-83B9-70DC-347AE0E371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937"/>
          <a:stretch>
            <a:fillRect/>
          </a:stretch>
        </p:blipFill>
        <p:spPr>
          <a:xfrm>
            <a:off x="1335465" y="1667142"/>
            <a:ext cx="2129669" cy="3241276"/>
          </a:xfrm>
          <a:prstGeom prst="rect">
            <a:avLst/>
          </a:prstGeom>
        </p:spPr>
      </p:pic>
      <p:sp>
        <p:nvSpPr>
          <p:cNvPr id="52" name="AutoShape 13">
            <a:extLst>
              <a:ext uri="{FF2B5EF4-FFF2-40B4-BE49-F238E27FC236}">
                <a16:creationId xmlns:a16="http://schemas.microsoft.com/office/drawing/2014/main" id="{3E6F1B66-4C3F-F843-8999-C18FF1194651}"/>
              </a:ext>
            </a:extLst>
          </p:cNvPr>
          <p:cNvSpPr/>
          <p:nvPr/>
        </p:nvSpPr>
        <p:spPr>
          <a:xfrm>
            <a:off x="5092702" y="5521842"/>
            <a:ext cx="127000" cy="127000"/>
          </a:xfrm>
          <a:prstGeom prst="ellipse">
            <a:avLst/>
          </a:prstGeom>
          <a:solidFill>
            <a:srgbClr val="59595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270000" y="-1270000"/>
            <a:ext cx="5080000" cy="5080000"/>
          </a:xfrm>
          <a:prstGeom prst="ellipse">
            <a:avLst/>
          </a:prstGeom>
          <a:solidFill>
            <a:srgbClr val="B4B4B4">
              <a:alpha val="10000"/>
            </a:srgbClr>
          </a:solidFill>
          <a:ln cap="flat" cmpd="sng">
            <a:solidFill>
              <a:srgbClr val="9B8B8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525000" y="3810000"/>
            <a:ext cx="4445000" cy="4445000"/>
          </a:xfrm>
          <a:prstGeom prst="ellipse">
            <a:avLst/>
          </a:prstGeom>
          <a:solidFill>
            <a:srgbClr val="B4B4B4">
              <a:alpha val="10000"/>
            </a:srgbClr>
          </a:solidFill>
          <a:ln cap="flat" cmpd="sng">
            <a:solidFill>
              <a:srgbClr val="9B8B8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57128" y="241300"/>
            <a:ext cx="3171592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200" b="1" dirty="0">
                <a:solidFill>
                  <a:srgbClr val="333333"/>
                </a:solidFill>
                <a:latin typeface="Noto Serif SC"/>
                <a:ea typeface="Noto Serif SC"/>
                <a:sym typeface="Noto Serif SC"/>
              </a:rPr>
              <a:t>家庭与成长环境</a:t>
            </a:r>
            <a:endParaRPr lang="en-US" sz="1100" dirty="0"/>
          </a:p>
        </p:txBody>
      </p:sp>
      <p:sp>
        <p:nvSpPr>
          <p:cNvPr id="23" name="AutoShape 5">
            <a:extLst>
              <a:ext uri="{FF2B5EF4-FFF2-40B4-BE49-F238E27FC236}">
                <a16:creationId xmlns:a16="http://schemas.microsoft.com/office/drawing/2014/main" id="{D042F714-DBF5-ED5E-45DC-A15A4762DECD}"/>
              </a:ext>
            </a:extLst>
          </p:cNvPr>
          <p:cNvSpPr/>
          <p:nvPr/>
        </p:nvSpPr>
        <p:spPr>
          <a:xfrm>
            <a:off x="9177290" y="618781"/>
            <a:ext cx="2834640" cy="15341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2200" b="0" i="1" u="none" strike="noStrike" dirty="0">
                <a:solidFill>
                  <a:srgbClr val="888888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</a:t>
            </a:r>
            <a:r>
              <a:rPr lang="en-US" sz="2200" b="0" i="1" u="none" strike="noStrike" dirty="0" err="1">
                <a:solidFill>
                  <a:srgbClr val="888888"/>
                </a:solidFill>
                <a:latin typeface="Noto Serif SC"/>
                <a:ea typeface="Noto Serif SC"/>
                <a:cs typeface="Noto Serif SC"/>
                <a:sym typeface="Noto Serif SC"/>
              </a:rPr>
              <a:t>依靠科学</a:t>
            </a:r>
            <a:r>
              <a:rPr lang="en-US" sz="2200" b="0" i="1" u="none" strike="noStrike" dirty="0">
                <a:solidFill>
                  <a:srgbClr val="888888"/>
                </a:solidFill>
                <a:latin typeface="Noto Serif SC"/>
                <a:ea typeface="Noto Serif SC"/>
                <a:cs typeface="Noto Serif SC"/>
                <a:sym typeface="Noto Serif SC"/>
              </a:rPr>
              <a:t>，</a:t>
            </a:r>
            <a:br>
              <a:rPr lang="en-US" sz="1600" b="0" i="0" u="none" strike="noStrike" dirty="0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2200" b="0" i="1" u="none" strike="noStrike" dirty="0" err="1">
                <a:solidFill>
                  <a:srgbClr val="888888"/>
                </a:solidFill>
                <a:latin typeface="Noto Serif SC"/>
                <a:ea typeface="Noto Serif SC"/>
                <a:cs typeface="Noto Serif SC"/>
                <a:sym typeface="Noto Serif SC"/>
              </a:rPr>
              <a:t>而不是暴力和骄傲</a:t>
            </a:r>
            <a:r>
              <a:rPr lang="en-US" sz="2200" b="0" i="1" u="none" strike="noStrike" dirty="0">
                <a:solidFill>
                  <a:srgbClr val="888888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。”</a:t>
            </a:r>
            <a:endParaRPr lang="en-US" sz="1100" dirty="0"/>
          </a:p>
          <a:p>
            <a:pPr marL="0" indent="0" algn="l">
              <a:lnSpc>
                <a:spcPct val="133333"/>
              </a:lnSpc>
            </a:pPr>
            <a:r>
              <a:rPr lang="en-US" sz="1600" b="0" i="0" u="none" strike="noStrike" dirty="0">
                <a:solidFill>
                  <a:srgbClr val="AAAAAA"/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</a:t>
            </a:r>
            <a:r>
              <a:rPr lang="en-US" sz="1600" b="0" i="0" u="none" strike="noStrike" dirty="0" err="1">
                <a:solidFill>
                  <a:srgbClr val="AAAAAA"/>
                </a:solidFill>
                <a:latin typeface="Noto Serif SC"/>
                <a:ea typeface="Noto Serif SC"/>
                <a:cs typeface="Noto Serif SC"/>
                <a:sym typeface="Noto Serif SC"/>
              </a:rPr>
              <a:t>母亲临终前的叮嘱</a:t>
            </a:r>
            <a:endParaRPr lang="en-US" sz="1600" b="0" i="0" u="none" strike="noStrike" dirty="0">
              <a:solidFill>
                <a:srgbClr val="AAAAAA"/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94A27EC7-80B6-BDC3-EA72-6EC9EAD7E166}"/>
              </a:ext>
            </a:extLst>
          </p:cNvPr>
          <p:cNvSpPr/>
          <p:nvPr/>
        </p:nvSpPr>
        <p:spPr>
          <a:xfrm>
            <a:off x="557128" y="1179341"/>
            <a:ext cx="711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/ 深厚的文化积淀</a:t>
            </a:r>
            <a:endParaRPr lang="en-US" sz="1100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2E8B5197-1615-0E73-4150-F7FE073D3476}"/>
              </a:ext>
            </a:extLst>
          </p:cNvPr>
          <p:cNvSpPr/>
          <p:nvPr/>
        </p:nvSpPr>
        <p:spPr>
          <a:xfrm>
            <a:off x="557128" y="1623841"/>
            <a:ext cx="711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 dirty="0">
                <a:solidFill>
                  <a:srgbClr val="44403C"/>
                </a:solidFill>
                <a:latin typeface="Noto Serif SC"/>
                <a:ea typeface="Noto Serif SC"/>
                <a:cs typeface="Noto Serif SC"/>
                <a:sym typeface="Noto Serif SC"/>
              </a:rPr>
              <a:t>祖父是东正教神父，父亲毕业于圣彼得堡神学院，后任中学美术、历史与哲学教师。尽管家境清贫，家中藏书颇丰，这些书籍成为门捷列夫幼年的精神食粮，在他心中播下了对知识与真理探索的种子。</a:t>
            </a:r>
            <a:endParaRPr lang="en-US" sz="1100" dirty="0"/>
          </a:p>
        </p:txBody>
      </p:sp>
      <p:cxnSp>
        <p:nvCxnSpPr>
          <p:cNvPr id="7" name="Connector 8">
            <a:extLst>
              <a:ext uri="{FF2B5EF4-FFF2-40B4-BE49-F238E27FC236}">
                <a16:creationId xmlns:a16="http://schemas.microsoft.com/office/drawing/2014/main" id="{0EEF6C7D-D447-9480-7650-ADEFC4DAC6C0}"/>
              </a:ext>
            </a:extLst>
          </p:cNvPr>
          <p:cNvCxnSpPr/>
          <p:nvPr/>
        </p:nvCxnSpPr>
        <p:spPr>
          <a:xfrm rot="-6138">
            <a:off x="557134" y="2569991"/>
            <a:ext cx="711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2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9">
            <a:extLst>
              <a:ext uri="{FF2B5EF4-FFF2-40B4-BE49-F238E27FC236}">
                <a16:creationId xmlns:a16="http://schemas.microsoft.com/office/drawing/2014/main" id="{4AF0D391-58E9-1262-B42D-B04ABEC4CF61}"/>
              </a:ext>
            </a:extLst>
          </p:cNvPr>
          <p:cNvSpPr/>
          <p:nvPr/>
        </p:nvSpPr>
        <p:spPr>
          <a:xfrm>
            <a:off x="557128" y="2703341"/>
            <a:ext cx="711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/ 坚韧母亲的指引</a:t>
            </a:r>
            <a:endParaRPr lang="en-US" sz="1100"/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4714CA7C-4D55-8E98-0267-7DF4F18B0CD9}"/>
              </a:ext>
            </a:extLst>
          </p:cNvPr>
          <p:cNvSpPr/>
          <p:nvPr/>
        </p:nvSpPr>
        <p:spPr>
          <a:xfrm>
            <a:off x="557128" y="3147841"/>
            <a:ext cx="711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4403C"/>
                </a:solidFill>
                <a:latin typeface="Noto Serif SC"/>
                <a:ea typeface="Noto Serif SC"/>
                <a:cs typeface="Noto Serif SC"/>
                <a:sym typeface="Noto Serif SC"/>
              </a:rPr>
              <a:t>母亲玛丽亚出身于西伯利亚的古老商人世家，家族曾创办当地最早的印刷厂和报纸。她是一位性格坚毅、极具远见的女性，不仅在生活上支撑着整个家庭，更在精神上给予门捷列夫无限的鼓励与支持。</a:t>
            </a:r>
            <a:endParaRPr lang="en-US" sz="1100"/>
          </a:p>
        </p:txBody>
      </p:sp>
      <p:cxnSp>
        <p:nvCxnSpPr>
          <p:cNvPr id="10" name="Connector 11">
            <a:extLst>
              <a:ext uri="{FF2B5EF4-FFF2-40B4-BE49-F238E27FC236}">
                <a16:creationId xmlns:a16="http://schemas.microsoft.com/office/drawing/2014/main" id="{3313B730-4414-797D-AE85-11D239560AC4}"/>
              </a:ext>
            </a:extLst>
          </p:cNvPr>
          <p:cNvCxnSpPr/>
          <p:nvPr/>
        </p:nvCxnSpPr>
        <p:spPr>
          <a:xfrm rot="-6138">
            <a:off x="557134" y="3966991"/>
            <a:ext cx="711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2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" name="Picture 12">
            <a:extLst>
              <a:ext uri="{FF2B5EF4-FFF2-40B4-BE49-F238E27FC236}">
                <a16:creationId xmlns:a16="http://schemas.microsoft.com/office/drawing/2014/main" id="{36335AA7-5B8B-D1A3-0EC3-9F7FFE2C51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22" b="822"/>
          <a:stretch>
            <a:fillRect/>
          </a:stretch>
        </p:blipFill>
        <p:spPr>
          <a:xfrm>
            <a:off x="1352148" y="4192562"/>
            <a:ext cx="2484001" cy="1620000"/>
          </a:xfrm>
          <a:prstGeom prst="rect">
            <a:avLst/>
          </a:prstGeom>
          <a:noFill/>
          <a:ln w="12700" cap="flat" cmpd="sng">
            <a:solidFill>
              <a:srgbClr val="44403C">
                <a:alpha val="15000"/>
              </a:srgbClr>
            </a:solidFill>
            <a:prstDash val="solid"/>
            <a:round/>
          </a:ln>
        </p:spPr>
      </p:pic>
      <p:sp>
        <p:nvSpPr>
          <p:cNvPr id="12" name="AutoShape 13">
            <a:extLst>
              <a:ext uri="{FF2B5EF4-FFF2-40B4-BE49-F238E27FC236}">
                <a16:creationId xmlns:a16="http://schemas.microsoft.com/office/drawing/2014/main" id="{2D9FB0CC-CAF4-9203-AE4D-A975897DBD3D}"/>
              </a:ext>
            </a:extLst>
          </p:cNvPr>
          <p:cNvSpPr/>
          <p:nvPr/>
        </p:nvSpPr>
        <p:spPr>
          <a:xfrm>
            <a:off x="856848" y="5724671"/>
            <a:ext cx="3288432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400" b="1" i="0" u="none" strike="noStrike" dirty="0" err="1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玻璃厂的启蒙</a:t>
            </a:r>
            <a:br>
              <a:rPr lang="en-US" sz="1600" b="0" i="0" u="none" strike="noStrike" dirty="0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 dirty="0" err="1">
                <a:solidFill>
                  <a:srgbClr val="44403C"/>
                </a:solidFill>
                <a:latin typeface="Noto Serif SC"/>
                <a:ea typeface="Noto Serif SC"/>
                <a:cs typeface="Noto Serif SC"/>
                <a:sym typeface="Noto Serif SC"/>
              </a:rPr>
              <a:t>在母亲经营的玻璃厂中，目睹熔铸与结晶过程，点燃了对物质变化的好奇与探索欲</a:t>
            </a:r>
            <a:r>
              <a:rPr lang="en-US" sz="1300" b="0" i="0" u="none" strike="noStrike" dirty="0">
                <a:solidFill>
                  <a:srgbClr val="44403C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endParaRPr lang="en-US" sz="1100" dirty="0"/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045EF1AE-46FD-81F6-56DF-ECCD54582D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06" r="1706"/>
          <a:stretch>
            <a:fillRect/>
          </a:stretch>
        </p:blipFill>
        <p:spPr>
          <a:xfrm>
            <a:off x="5256172" y="4192562"/>
            <a:ext cx="2483999" cy="1620000"/>
          </a:xfrm>
          <a:prstGeom prst="rect">
            <a:avLst/>
          </a:prstGeom>
          <a:noFill/>
          <a:ln w="12700" cap="flat" cmpd="sng">
            <a:solidFill>
              <a:srgbClr val="44403C">
                <a:alpha val="15000"/>
              </a:srgbClr>
            </a:solidFill>
            <a:prstDash val="solid"/>
            <a:round/>
          </a:ln>
        </p:spPr>
      </p:pic>
      <p:sp>
        <p:nvSpPr>
          <p:cNvPr id="14" name="AutoShape 15">
            <a:extLst>
              <a:ext uri="{FF2B5EF4-FFF2-40B4-BE49-F238E27FC236}">
                <a16:creationId xmlns:a16="http://schemas.microsoft.com/office/drawing/2014/main" id="{C868B748-6D5D-D88A-F5F8-F75CC89F6D66}"/>
              </a:ext>
            </a:extLst>
          </p:cNvPr>
          <p:cNvSpPr/>
          <p:nvPr/>
        </p:nvSpPr>
        <p:spPr>
          <a:xfrm>
            <a:off x="5041064" y="5729262"/>
            <a:ext cx="3229176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400" b="1" i="0" u="none" strike="noStrike" dirty="0" err="1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千里求学路</a:t>
            </a:r>
            <a:br>
              <a:rPr lang="en-US" sz="1600" b="0" i="0" u="none" strike="noStrike" dirty="0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 dirty="0" err="1">
                <a:solidFill>
                  <a:srgbClr val="44403C"/>
                </a:solidFill>
                <a:latin typeface="Noto Serif SC"/>
                <a:ea typeface="Noto Serif SC"/>
                <a:cs typeface="Noto Serif SC"/>
                <a:sym typeface="Noto Serif SC"/>
              </a:rPr>
              <a:t>家庭变故后，母亲变卖家产，带他远赴圣彼得堡求学，终入著名的中央师范学院</a:t>
            </a:r>
            <a:r>
              <a:rPr lang="en-US" sz="1300" b="0" i="0" u="none" strike="noStrike" dirty="0">
                <a:solidFill>
                  <a:srgbClr val="44403C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endParaRPr lang="en-US" sz="1100" dirty="0"/>
          </a:p>
        </p:txBody>
      </p:sp>
      <p:sp>
        <p:nvSpPr>
          <p:cNvPr id="16" name="AutoShape 17">
            <a:extLst>
              <a:ext uri="{FF2B5EF4-FFF2-40B4-BE49-F238E27FC236}">
                <a16:creationId xmlns:a16="http://schemas.microsoft.com/office/drawing/2014/main" id="{62B2B229-B545-0773-C046-B02ED4FD686D}"/>
              </a:ext>
            </a:extLst>
          </p:cNvPr>
          <p:cNvSpPr/>
          <p:nvPr/>
        </p:nvSpPr>
        <p:spPr>
          <a:xfrm>
            <a:off x="9398868" y="2274924"/>
            <a:ext cx="215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一生的信念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44403C"/>
                </a:solidFill>
                <a:latin typeface="Noto Serif SC"/>
                <a:ea typeface="Noto Serif SC"/>
                <a:cs typeface="Noto Serif SC"/>
                <a:sym typeface="Noto Serif SC"/>
              </a:rPr>
              <a:t>母亲的早逝与遗言成为他前行的动力，始终秉持科学精神，终成一代化学巨匠。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561F16-598E-10A4-9EBC-226632747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67E0555-B8D0-85D8-5575-079C0CF6384E}"/>
              </a:ext>
            </a:extLst>
          </p:cNvPr>
          <p:cNvSpPr/>
          <p:nvPr/>
        </p:nvSpPr>
        <p:spPr>
          <a:xfrm>
            <a:off x="-1270000" y="-1270000"/>
            <a:ext cx="5080000" cy="5080000"/>
          </a:xfrm>
          <a:prstGeom prst="ellipse">
            <a:avLst/>
          </a:prstGeom>
          <a:solidFill>
            <a:srgbClr val="E1DFD7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A85FD73E-9BF1-FB93-DCDD-EA6B58B448C9}"/>
              </a:ext>
            </a:extLst>
          </p:cNvPr>
          <p:cNvSpPr/>
          <p:nvPr/>
        </p:nvSpPr>
        <p:spPr>
          <a:xfrm>
            <a:off x="9525000" y="4445000"/>
            <a:ext cx="3810000" cy="3810000"/>
          </a:xfrm>
          <a:prstGeom prst="ellipse">
            <a:avLst/>
          </a:prstGeom>
          <a:solidFill>
            <a:srgbClr val="E1DFD7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0B86559B-B738-C167-C870-4185CAE748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8" b="58"/>
          <a:stretch>
            <a:fillRect/>
          </a:stretch>
        </p:blipFill>
        <p:spPr>
          <a:xfrm>
            <a:off x="749300" y="1838842"/>
            <a:ext cx="3302000" cy="2921000"/>
          </a:xfrm>
          <a:prstGeom prst="rect">
            <a:avLst/>
          </a:prstGeom>
          <a:noFill/>
          <a:ln w="25400" cap="flat" cmpd="sng">
            <a:solidFill>
              <a:srgbClr val="A56B45">
                <a:alpha val="5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15000"/>
              </a:srgbClr>
            </a:outerShdw>
          </a:effectLst>
        </p:spPr>
      </p:pic>
      <p:sp>
        <p:nvSpPr>
          <p:cNvPr id="18" name="AutoShape 5">
            <a:extLst>
              <a:ext uri="{FF2B5EF4-FFF2-40B4-BE49-F238E27FC236}">
                <a16:creationId xmlns:a16="http://schemas.microsoft.com/office/drawing/2014/main" id="{325AD905-FB9E-4571-61A8-F42EA59D1EEC}"/>
              </a:ext>
            </a:extLst>
          </p:cNvPr>
          <p:cNvSpPr/>
          <p:nvPr/>
        </p:nvSpPr>
        <p:spPr>
          <a:xfrm>
            <a:off x="749300" y="5013842"/>
            <a:ext cx="330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德米特里·伊万诺维奇·门捷列夫</a:t>
            </a:r>
            <a:br>
              <a:rPr lang="en-US" sz="1400" b="0" i="0" u="none" strike="noStrike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400" b="0" i="0" u="none" strike="noStrike">
                <a:solidFill>
                  <a:srgbClr val="3D2D24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（Дми́трий Ива́нович Менделе́ев, 1834-1907）</a:t>
            </a:r>
            <a:endParaRPr lang="en-US" sz="110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7445E64-57DE-89AC-8449-E57A953AD971}"/>
              </a:ext>
            </a:extLst>
          </p:cNvPr>
          <p:cNvSpPr txBox="1"/>
          <p:nvPr/>
        </p:nvSpPr>
        <p:spPr>
          <a:xfrm>
            <a:off x="749300" y="685225"/>
            <a:ext cx="19541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dirty="0" err="1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学术生涯</a:t>
            </a:r>
            <a:endParaRPr lang="zh-CN" altLang="en-US" dirty="0"/>
          </a:p>
        </p:txBody>
      </p:sp>
      <p:cxnSp>
        <p:nvCxnSpPr>
          <p:cNvPr id="29" name="Connector 5">
            <a:extLst>
              <a:ext uri="{FF2B5EF4-FFF2-40B4-BE49-F238E27FC236}">
                <a16:creationId xmlns:a16="http://schemas.microsoft.com/office/drawing/2014/main" id="{2AC96357-F2CF-6F00-3CA2-2332F7AB6DDA}"/>
              </a:ext>
            </a:extLst>
          </p:cNvPr>
          <p:cNvCxnSpPr>
            <a:cxnSpLocks/>
          </p:cNvCxnSpPr>
          <p:nvPr/>
        </p:nvCxnSpPr>
        <p:spPr>
          <a:xfrm>
            <a:off x="4768850" y="1190132"/>
            <a:ext cx="0" cy="4232451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969696">
                <a:alpha val="3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0" name="AutoShape 6">
            <a:extLst>
              <a:ext uri="{FF2B5EF4-FFF2-40B4-BE49-F238E27FC236}">
                <a16:creationId xmlns:a16="http://schemas.microsoft.com/office/drawing/2014/main" id="{2FFE8A96-B260-2712-48AC-A6F83E7C9C31}"/>
              </a:ext>
            </a:extLst>
          </p:cNvPr>
          <p:cNvSpPr/>
          <p:nvPr/>
        </p:nvSpPr>
        <p:spPr>
          <a:xfrm>
            <a:off x="4699000" y="1513982"/>
            <a:ext cx="152400" cy="152400"/>
          </a:xfrm>
          <a:prstGeom prst="ellipse">
            <a:avLst/>
          </a:prstGeom>
          <a:solidFill>
            <a:srgbClr val="555555">
              <a:alpha val="100000"/>
            </a:srgbClr>
          </a:solidFill>
          <a:ln cap="flat" cmpd="sng">
            <a:solidFill>
              <a:srgbClr val="3B363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7">
            <a:extLst>
              <a:ext uri="{FF2B5EF4-FFF2-40B4-BE49-F238E27FC236}">
                <a16:creationId xmlns:a16="http://schemas.microsoft.com/office/drawing/2014/main" id="{9AD74DDE-D074-3DFF-50DD-E8FCB6ADB4B4}"/>
              </a:ext>
            </a:extLst>
          </p:cNvPr>
          <p:cNvSpPr/>
          <p:nvPr/>
        </p:nvSpPr>
        <p:spPr>
          <a:xfrm>
            <a:off x="5060950" y="1380632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666666"/>
                </a:solidFill>
                <a:latin typeface="Noto Serif SC"/>
                <a:ea typeface="Noto Serif SC"/>
                <a:cs typeface="Noto Serif SC"/>
                <a:sym typeface="Noto Serif SC"/>
              </a:rPr>
              <a:t>1867年</a:t>
            </a:r>
            <a:endParaRPr lang="en-US" sz="1000" dirty="0"/>
          </a:p>
        </p:txBody>
      </p:sp>
      <p:sp>
        <p:nvSpPr>
          <p:cNvPr id="32" name="AutoShape 8">
            <a:extLst>
              <a:ext uri="{FF2B5EF4-FFF2-40B4-BE49-F238E27FC236}">
                <a16:creationId xmlns:a16="http://schemas.microsoft.com/office/drawing/2014/main" id="{B32DC6F0-4539-FC56-3376-C188FF45928A}"/>
              </a:ext>
            </a:extLst>
          </p:cNvPr>
          <p:cNvSpPr/>
          <p:nvPr/>
        </p:nvSpPr>
        <p:spPr>
          <a:xfrm>
            <a:off x="6191250" y="1358471"/>
            <a:ext cx="532765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 dirty="0" err="1">
                <a:solidFill>
                  <a:srgbClr val="555555"/>
                </a:solidFill>
                <a:latin typeface="Noto Serif SC"/>
                <a:ea typeface="Noto Serif SC"/>
                <a:cs typeface="Noto Serif SC"/>
                <a:sym typeface="Noto Serif SC"/>
              </a:rPr>
              <a:t>被任命为圣彼得堡大学化学教授。在撰写《化学原理》讲义的过程中，系统思考元素的内在联系</a:t>
            </a:r>
            <a:r>
              <a:rPr lang="en-US" sz="1400" b="0" i="0" u="none" strike="noStrike" dirty="0">
                <a:solidFill>
                  <a:srgbClr val="5555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endParaRPr lang="en-US" sz="1100" dirty="0"/>
          </a:p>
        </p:txBody>
      </p:sp>
      <p:sp>
        <p:nvSpPr>
          <p:cNvPr id="33" name="AutoShape 9">
            <a:extLst>
              <a:ext uri="{FF2B5EF4-FFF2-40B4-BE49-F238E27FC236}">
                <a16:creationId xmlns:a16="http://schemas.microsoft.com/office/drawing/2014/main" id="{954F274E-99CB-B98B-384E-92B2917BBC8B}"/>
              </a:ext>
            </a:extLst>
          </p:cNvPr>
          <p:cNvSpPr/>
          <p:nvPr/>
        </p:nvSpPr>
        <p:spPr>
          <a:xfrm>
            <a:off x="4699000" y="2281175"/>
            <a:ext cx="152400" cy="152400"/>
          </a:xfrm>
          <a:prstGeom prst="ellipse">
            <a:avLst/>
          </a:prstGeom>
          <a:solidFill>
            <a:srgbClr val="555555">
              <a:alpha val="100000"/>
            </a:srgbClr>
          </a:solidFill>
          <a:ln cap="flat" cmpd="sng">
            <a:solidFill>
              <a:srgbClr val="3B363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4" name="AutoShape 10">
            <a:extLst>
              <a:ext uri="{FF2B5EF4-FFF2-40B4-BE49-F238E27FC236}">
                <a16:creationId xmlns:a16="http://schemas.microsoft.com/office/drawing/2014/main" id="{DB7A687B-8F1A-A4F1-530F-F3A9FC77E04E}"/>
              </a:ext>
            </a:extLst>
          </p:cNvPr>
          <p:cNvSpPr/>
          <p:nvPr/>
        </p:nvSpPr>
        <p:spPr>
          <a:xfrm>
            <a:off x="5060950" y="2147825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1600" b="1" dirty="0">
                <a:solidFill>
                  <a:srgbClr val="666666"/>
                </a:solidFill>
                <a:latin typeface="Noto Serif SC"/>
                <a:ea typeface="Noto Serif SC"/>
                <a:cs typeface="Noto Serif SC"/>
                <a:sym typeface="Noto Serif SC"/>
              </a:rPr>
              <a:t>1869年</a:t>
            </a:r>
            <a:endParaRPr lang="en-US" altLang="zh-CN" sz="1000" dirty="0"/>
          </a:p>
        </p:txBody>
      </p:sp>
      <p:sp>
        <p:nvSpPr>
          <p:cNvPr id="35" name="AutoShape 11">
            <a:extLst>
              <a:ext uri="{FF2B5EF4-FFF2-40B4-BE49-F238E27FC236}">
                <a16:creationId xmlns:a16="http://schemas.microsoft.com/office/drawing/2014/main" id="{2306185E-C35B-1B7D-814D-424A7BA95692}"/>
              </a:ext>
            </a:extLst>
          </p:cNvPr>
          <p:cNvSpPr/>
          <p:nvPr/>
        </p:nvSpPr>
        <p:spPr>
          <a:xfrm>
            <a:off x="6191250" y="2113059"/>
            <a:ext cx="532765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 dirty="0" err="1">
                <a:solidFill>
                  <a:srgbClr val="555555"/>
                </a:solidFill>
                <a:latin typeface="Noto Serif SC"/>
                <a:ea typeface="Noto Serif SC"/>
                <a:cs typeface="Noto Serif SC"/>
                <a:sym typeface="Noto Serif SC"/>
              </a:rPr>
              <a:t>正式提出元素周期律，并发表了第一张现代意义上的元素周期表</a:t>
            </a:r>
            <a:r>
              <a:rPr lang="en-US" sz="1400" b="0" i="0" u="none" strike="noStrike" dirty="0">
                <a:solidFill>
                  <a:srgbClr val="5555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endParaRPr lang="en-US" sz="1100" dirty="0"/>
          </a:p>
        </p:txBody>
      </p:sp>
      <p:sp>
        <p:nvSpPr>
          <p:cNvPr id="36" name="AutoShape 12">
            <a:extLst>
              <a:ext uri="{FF2B5EF4-FFF2-40B4-BE49-F238E27FC236}">
                <a16:creationId xmlns:a16="http://schemas.microsoft.com/office/drawing/2014/main" id="{71E9C3DA-2255-D072-381F-9B8814A04081}"/>
              </a:ext>
            </a:extLst>
          </p:cNvPr>
          <p:cNvSpPr/>
          <p:nvPr/>
        </p:nvSpPr>
        <p:spPr>
          <a:xfrm>
            <a:off x="4699000" y="3048368"/>
            <a:ext cx="152400" cy="152400"/>
          </a:xfrm>
          <a:prstGeom prst="ellipse">
            <a:avLst/>
          </a:prstGeom>
          <a:solidFill>
            <a:srgbClr val="555555">
              <a:alpha val="100000"/>
            </a:srgbClr>
          </a:solidFill>
          <a:ln cap="flat" cmpd="sng">
            <a:solidFill>
              <a:srgbClr val="3B363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9" name="AutoShape 15">
            <a:extLst>
              <a:ext uri="{FF2B5EF4-FFF2-40B4-BE49-F238E27FC236}">
                <a16:creationId xmlns:a16="http://schemas.microsoft.com/office/drawing/2014/main" id="{A683541A-0A82-B7D4-5A6F-1D919789D05E}"/>
              </a:ext>
            </a:extLst>
          </p:cNvPr>
          <p:cNvSpPr/>
          <p:nvPr/>
        </p:nvSpPr>
        <p:spPr>
          <a:xfrm>
            <a:off x="4699000" y="5349948"/>
            <a:ext cx="152400" cy="152400"/>
          </a:xfrm>
          <a:prstGeom prst="ellipse">
            <a:avLst/>
          </a:prstGeom>
          <a:solidFill>
            <a:srgbClr val="555555">
              <a:alpha val="100000"/>
            </a:srgbClr>
          </a:solidFill>
          <a:ln cap="flat" cmpd="sng">
            <a:solidFill>
              <a:srgbClr val="3B363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0" name="AutoShape 16">
            <a:extLst>
              <a:ext uri="{FF2B5EF4-FFF2-40B4-BE49-F238E27FC236}">
                <a16:creationId xmlns:a16="http://schemas.microsoft.com/office/drawing/2014/main" id="{93773715-78E3-EADA-DDBC-55495B11B42E}"/>
              </a:ext>
            </a:extLst>
          </p:cNvPr>
          <p:cNvSpPr/>
          <p:nvPr/>
        </p:nvSpPr>
        <p:spPr>
          <a:xfrm>
            <a:off x="5060950" y="5216598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666666"/>
                </a:solidFill>
                <a:latin typeface="Noto Serif SC"/>
                <a:ea typeface="Noto Serif SC"/>
                <a:cs typeface="Noto Serif SC"/>
                <a:sym typeface="Noto Serif SC"/>
              </a:rPr>
              <a:t>1907年</a:t>
            </a:r>
            <a:endParaRPr lang="en-US" sz="1000"/>
          </a:p>
        </p:txBody>
      </p:sp>
      <p:sp>
        <p:nvSpPr>
          <p:cNvPr id="41" name="AutoShape 17">
            <a:extLst>
              <a:ext uri="{FF2B5EF4-FFF2-40B4-BE49-F238E27FC236}">
                <a16:creationId xmlns:a16="http://schemas.microsoft.com/office/drawing/2014/main" id="{EC4AB76F-E906-466E-59AA-F3DA8D503F10}"/>
              </a:ext>
            </a:extLst>
          </p:cNvPr>
          <p:cNvSpPr/>
          <p:nvPr/>
        </p:nvSpPr>
        <p:spPr>
          <a:xfrm>
            <a:off x="6191250" y="5193738"/>
            <a:ext cx="33147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 dirty="0" err="1">
                <a:solidFill>
                  <a:srgbClr val="5555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在圣彼得堡逝世</a:t>
            </a:r>
            <a:r>
              <a:rPr lang="zh-CN" altLang="en-US" sz="1400" b="0" i="0" u="none" strike="noStrike" dirty="0">
                <a:solidFill>
                  <a:srgbClr val="5555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endParaRPr lang="en-US" sz="11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EF27B6D-9316-8E24-8D8E-CB11CB4699AE}"/>
              </a:ext>
            </a:extLst>
          </p:cNvPr>
          <p:cNvSpPr txBox="1"/>
          <p:nvPr/>
        </p:nvSpPr>
        <p:spPr>
          <a:xfrm>
            <a:off x="6591299" y="2963487"/>
            <a:ext cx="4946651" cy="309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indent="0">
              <a:lnSpc>
                <a:spcPct val="108333"/>
              </a:lnSpc>
              <a:defRPr>
                <a:solidFill>
                  <a:srgbClr val="555555"/>
                </a:solidFill>
                <a:latin typeface="Noto Serif SC"/>
                <a:ea typeface="Noto Serif SC"/>
                <a:cs typeface="Noto Serif SC"/>
              </a:defRPr>
            </a:lvl1pPr>
          </a:lstStyle>
          <a:p>
            <a:r>
              <a:rPr lang="en-US" altLang="zh-CN" dirty="0">
                <a:sym typeface="Noto Serif SC"/>
              </a:rPr>
              <a:t>镓</a:t>
            </a:r>
            <a:r>
              <a:rPr lang="zh-CN" altLang="en-US" dirty="0">
                <a:sym typeface="Noto Serif SC"/>
              </a:rPr>
              <a:t>、</a:t>
            </a:r>
            <a:r>
              <a:rPr lang="en-US" altLang="zh-CN" dirty="0">
                <a:sym typeface="Noto Serif SC"/>
              </a:rPr>
              <a:t>钪</a:t>
            </a:r>
            <a:r>
              <a:rPr lang="zh-CN" altLang="en-US" dirty="0">
                <a:sym typeface="Noto Serif SC"/>
              </a:rPr>
              <a:t>、</a:t>
            </a:r>
            <a:r>
              <a:rPr lang="en-US" altLang="zh-CN" dirty="0" err="1">
                <a:sym typeface="Noto Serif SC"/>
              </a:rPr>
              <a:t>锗</a:t>
            </a:r>
            <a:r>
              <a:rPr lang="en-US" altLang="zh-CN" dirty="0" err="1"/>
              <a:t>等元素被逐一发现，周期律获得举世公认</a:t>
            </a:r>
            <a:endParaRPr lang="zh-CN" altLang="zh-CN" dirty="0"/>
          </a:p>
        </p:txBody>
      </p:sp>
      <p:sp>
        <p:nvSpPr>
          <p:cNvPr id="19" name="AutoShape 10">
            <a:extLst>
              <a:ext uri="{FF2B5EF4-FFF2-40B4-BE49-F238E27FC236}">
                <a16:creationId xmlns:a16="http://schemas.microsoft.com/office/drawing/2014/main" id="{D45B74CB-3E8A-0E7A-6880-E573EAE461B1}"/>
              </a:ext>
            </a:extLst>
          </p:cNvPr>
          <p:cNvSpPr/>
          <p:nvPr/>
        </p:nvSpPr>
        <p:spPr>
          <a:xfrm>
            <a:off x="5060950" y="2915018"/>
            <a:ext cx="169545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1600" b="1" dirty="0">
                <a:solidFill>
                  <a:srgbClr val="666666"/>
                </a:solidFill>
                <a:latin typeface="Noto Serif SC"/>
                <a:ea typeface="Noto Serif SC"/>
              </a:rPr>
              <a:t>1875—1886年 </a:t>
            </a:r>
            <a:endParaRPr lang="en-US" sz="1600" b="1" dirty="0">
              <a:solidFill>
                <a:srgbClr val="666666"/>
              </a:solidFill>
              <a:latin typeface="Noto Serif SC"/>
              <a:ea typeface="Noto Serif SC"/>
            </a:endParaRPr>
          </a:p>
        </p:txBody>
      </p:sp>
      <p:sp>
        <p:nvSpPr>
          <p:cNvPr id="22" name="AutoShape 10">
            <a:extLst>
              <a:ext uri="{FF2B5EF4-FFF2-40B4-BE49-F238E27FC236}">
                <a16:creationId xmlns:a16="http://schemas.microsoft.com/office/drawing/2014/main" id="{53E0BDE7-F097-5AE3-59B7-B0B32337A40B}"/>
              </a:ext>
            </a:extLst>
          </p:cNvPr>
          <p:cNvSpPr/>
          <p:nvPr/>
        </p:nvSpPr>
        <p:spPr>
          <a:xfrm>
            <a:off x="5060950" y="3682211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1600" b="1" dirty="0">
                <a:solidFill>
                  <a:srgbClr val="666666"/>
                </a:solidFill>
                <a:latin typeface="Noto Serif SC"/>
                <a:ea typeface="Noto Serif SC"/>
                <a:cs typeface="Noto Serif SC"/>
                <a:sym typeface="Noto Serif SC"/>
              </a:rPr>
              <a:t>1905年</a:t>
            </a:r>
            <a:endParaRPr lang="en-US" altLang="zh-CN" sz="1000" dirty="0"/>
          </a:p>
        </p:txBody>
      </p:sp>
      <p:sp>
        <p:nvSpPr>
          <p:cNvPr id="25" name="AutoShape 10">
            <a:extLst>
              <a:ext uri="{FF2B5EF4-FFF2-40B4-BE49-F238E27FC236}">
                <a16:creationId xmlns:a16="http://schemas.microsoft.com/office/drawing/2014/main" id="{2429EE2B-F6E3-9D79-F2D4-979E446A7FD4}"/>
              </a:ext>
            </a:extLst>
          </p:cNvPr>
          <p:cNvSpPr/>
          <p:nvPr/>
        </p:nvSpPr>
        <p:spPr>
          <a:xfrm>
            <a:off x="5060950" y="4449404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1600" b="1" dirty="0">
                <a:solidFill>
                  <a:srgbClr val="666666"/>
                </a:solidFill>
                <a:latin typeface="Noto Serif SC"/>
                <a:ea typeface="Noto Serif SC"/>
                <a:cs typeface="Noto Serif SC"/>
                <a:sym typeface="Noto Serif SC"/>
              </a:rPr>
              <a:t>1906年</a:t>
            </a:r>
            <a:endParaRPr lang="en-US" altLang="zh-CN" sz="1000" dirty="0"/>
          </a:p>
        </p:txBody>
      </p:sp>
      <p:sp>
        <p:nvSpPr>
          <p:cNvPr id="37" name="AutoShape 6">
            <a:extLst>
              <a:ext uri="{FF2B5EF4-FFF2-40B4-BE49-F238E27FC236}">
                <a16:creationId xmlns:a16="http://schemas.microsoft.com/office/drawing/2014/main" id="{83E031DF-DB2F-896E-4D92-68B7101B6D32}"/>
              </a:ext>
            </a:extLst>
          </p:cNvPr>
          <p:cNvSpPr/>
          <p:nvPr/>
        </p:nvSpPr>
        <p:spPr>
          <a:xfrm>
            <a:off x="4699000" y="3815561"/>
            <a:ext cx="152400" cy="152400"/>
          </a:xfrm>
          <a:prstGeom prst="ellipse">
            <a:avLst/>
          </a:prstGeom>
          <a:solidFill>
            <a:srgbClr val="555555">
              <a:alpha val="100000"/>
            </a:srgbClr>
          </a:solidFill>
          <a:ln cap="flat" cmpd="sng">
            <a:solidFill>
              <a:srgbClr val="3B363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2" name="AutoShape 9">
            <a:extLst>
              <a:ext uri="{FF2B5EF4-FFF2-40B4-BE49-F238E27FC236}">
                <a16:creationId xmlns:a16="http://schemas.microsoft.com/office/drawing/2014/main" id="{4E04FBE6-EF2C-8534-A4EA-84AC1D597220}"/>
              </a:ext>
            </a:extLst>
          </p:cNvPr>
          <p:cNvSpPr/>
          <p:nvPr/>
        </p:nvSpPr>
        <p:spPr>
          <a:xfrm>
            <a:off x="4699000" y="4582754"/>
            <a:ext cx="152400" cy="152400"/>
          </a:xfrm>
          <a:prstGeom prst="ellipse">
            <a:avLst/>
          </a:prstGeom>
          <a:solidFill>
            <a:srgbClr val="555555">
              <a:alpha val="100000"/>
            </a:srgbClr>
          </a:solidFill>
          <a:ln cap="flat" cmpd="sng">
            <a:solidFill>
              <a:srgbClr val="3B363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9821208-A54D-FFBB-6ED0-ACAB5D175552}"/>
              </a:ext>
            </a:extLst>
          </p:cNvPr>
          <p:cNvSpPr txBox="1"/>
          <p:nvPr/>
        </p:nvSpPr>
        <p:spPr>
          <a:xfrm>
            <a:off x="6191250" y="3526630"/>
            <a:ext cx="4590163" cy="67354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indent="0">
              <a:lnSpc>
                <a:spcPct val="108333"/>
              </a:lnSpc>
              <a:defRPr>
                <a:solidFill>
                  <a:srgbClr val="555555"/>
                </a:solidFill>
                <a:latin typeface="Noto Serif SC"/>
                <a:ea typeface="Noto Serif SC"/>
                <a:cs typeface="Noto Serif SC"/>
              </a:defRPr>
            </a:lvl1pPr>
          </a:lstStyle>
          <a:p>
            <a:r>
              <a:rPr lang="en-US" altLang="zh-CN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首次获得诺贝尔化学奖提名，最终以一票之差落选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，败给了</a:t>
            </a:r>
            <a:r>
              <a:rPr lang="zh-CN" altLang="zh-CN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阿道夫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·</a:t>
            </a:r>
            <a:r>
              <a:rPr lang="zh-CN" altLang="zh-CN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凡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·</a:t>
            </a:r>
            <a:r>
              <a:rPr lang="zh-CN" altLang="zh-CN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拜耳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CDBF0CA-3B89-6D5F-4142-5D609B2DBA4C}"/>
              </a:ext>
            </a:extLst>
          </p:cNvPr>
          <p:cNvSpPr txBox="1"/>
          <p:nvPr/>
        </p:nvSpPr>
        <p:spPr>
          <a:xfrm>
            <a:off x="6191250" y="4281978"/>
            <a:ext cx="4254501" cy="67354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indent="0">
              <a:lnSpc>
                <a:spcPct val="108333"/>
              </a:lnSpc>
              <a:defRPr>
                <a:solidFill>
                  <a:srgbClr val="555555"/>
                </a:solidFill>
                <a:latin typeface="Noto Serif SC"/>
                <a:ea typeface="Noto Serif SC"/>
                <a:cs typeface="Noto Serif SC"/>
              </a:defRPr>
            </a:lvl1pPr>
          </a:lstStyle>
          <a:p>
            <a:r>
              <a:rPr lang="en-US" altLang="zh-CN" dirty="0" err="1"/>
              <a:t>再次被提名诺贝尔化学奖，以微弱劣势输给穆瓦桑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803769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3200" b="1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01. </a:t>
            </a:r>
            <a:r>
              <a:rPr lang="en-US" altLang="zh-CN" sz="3200" b="1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生平与重要经历</a:t>
            </a:r>
            <a:r>
              <a:rPr lang="en-US" altLang="zh-CN" sz="3200" b="1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 </a:t>
            </a:r>
            <a:r>
              <a:rPr lang="en-US" sz="32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：</a:t>
            </a:r>
            <a:r>
              <a:rPr lang="zh-CN" altLang="en-US" sz="32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撰写</a:t>
            </a:r>
            <a:r>
              <a:rPr lang="en-US" sz="32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《化学原理》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F5EBE1"/>
                </a:solidFill>
                <a:latin typeface="Noto Serif SC"/>
                <a:ea typeface="Noto Serif SC"/>
                <a:cs typeface="Noto Serif SC"/>
                <a:sym typeface="Noto Serif SC"/>
              </a:rPr>
              <a:t>《</a:t>
            </a:r>
            <a:r>
              <a:rPr lang="en-US" sz="2000" b="1" i="0" u="none" strike="noStrike" dirty="0" err="1">
                <a:solidFill>
                  <a:srgbClr val="F5EBE1"/>
                </a:solidFill>
                <a:latin typeface="Noto Serif SC"/>
                <a:ea typeface="Noto Serif SC"/>
                <a:cs typeface="Noto Serif SC"/>
                <a:sym typeface="Noto Serif SC"/>
              </a:rPr>
              <a:t>化学原理》的诞生</a:t>
            </a:r>
            <a:r>
              <a:rPr lang="en-US" sz="2000" b="1" i="0" u="none" strike="noStrike" dirty="0">
                <a:solidFill>
                  <a:srgbClr val="F5EBE1"/>
                </a:solidFill>
                <a:latin typeface="Noto Serif SC"/>
                <a:ea typeface="Noto Serif SC"/>
                <a:cs typeface="Noto Serif SC"/>
                <a:sym typeface="Noto Serif SC"/>
              </a:rPr>
              <a:t> (1855-1869)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762000" y="2720755"/>
            <a:ext cx="50800" cy="825500"/>
          </a:xfrm>
          <a:prstGeom prst="roundRect">
            <a:avLst>
              <a:gd name="adj" fmla="val 0"/>
            </a:avLst>
          </a:prstGeom>
          <a:solidFill>
            <a:srgbClr val="A56B4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2650905"/>
            <a:ext cx="520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崭露头角</a:t>
            </a:r>
            <a:r>
              <a:rPr lang="en-US" sz="16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 · </a:t>
            </a:r>
            <a:r>
              <a:rPr lang="en-US" sz="16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师承名门</a:t>
            </a:r>
            <a:br>
              <a:rPr lang="en-US" sz="1600" b="0" i="0" u="none" strike="noStrike" dirty="0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400" b="0" i="0" u="none" strike="noStrike" dirty="0">
                <a:solidFill>
                  <a:srgbClr val="E6E1D7"/>
                </a:solidFill>
                <a:latin typeface="Noto Serif SC"/>
                <a:ea typeface="Noto Serif SC"/>
                <a:cs typeface="Noto Serif SC"/>
                <a:sym typeface="Noto Serif SC"/>
              </a:rPr>
              <a:t>毕业于圣彼得堡大学，受教于“俄罗斯化学之父”伏斯克利斯基。这段经历不仅夯实了他的理论基础，更培养了他对化学体系化研究的宏阔视野。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762000" y="3942904"/>
            <a:ext cx="50800" cy="952500"/>
          </a:xfrm>
          <a:prstGeom prst="roundRect">
            <a:avLst>
              <a:gd name="adj" fmla="val 0"/>
            </a:avLst>
          </a:prstGeom>
          <a:solidFill>
            <a:srgbClr val="A56B4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52500" y="3822254"/>
            <a:ext cx="520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著书立说</a:t>
            </a:r>
            <a:r>
              <a:rPr lang="en-US" sz="16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 · </a:t>
            </a:r>
            <a:r>
              <a:rPr lang="en-US" sz="16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周期律的萌芽</a:t>
            </a:r>
            <a:br>
              <a:rPr lang="en-US" sz="1600" b="0" i="0" u="none" strike="noStrike" dirty="0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400" b="0" i="0" u="none" strike="noStrike" dirty="0" err="1">
                <a:solidFill>
                  <a:srgbClr val="E6E1D7"/>
                </a:solidFill>
                <a:latin typeface="Noto Serif SC"/>
                <a:ea typeface="Noto Serif SC"/>
                <a:cs typeface="Noto Serif SC"/>
                <a:sym typeface="Noto Serif SC"/>
              </a:rPr>
              <a:t>归国任教后，因不满当时化学教材的匮乏与粗疏，门捷列夫亲自执笔撰写《化学原理</a:t>
            </a:r>
            <a:r>
              <a:rPr lang="en-US" sz="1400" b="0" i="0" u="none" strike="noStrike" dirty="0">
                <a:solidFill>
                  <a:srgbClr val="E6E1D7"/>
                </a:solidFill>
                <a:latin typeface="Noto Serif SC"/>
                <a:ea typeface="Noto Serif SC"/>
                <a:cs typeface="Noto Serif SC"/>
                <a:sym typeface="Noto Serif SC"/>
              </a:rPr>
              <a:t>》。</a:t>
            </a:r>
            <a:r>
              <a:rPr lang="en-US" sz="1400" b="0" i="0" u="none" strike="noStrike" dirty="0" err="1">
                <a:solidFill>
                  <a:srgbClr val="E6E1D7"/>
                </a:solidFill>
                <a:latin typeface="Noto Serif SC"/>
                <a:ea typeface="Noto Serif SC"/>
                <a:cs typeface="Noto Serif SC"/>
                <a:sym typeface="Noto Serif SC"/>
              </a:rPr>
              <a:t>正是在对元素进行系统梳理与分类的过程中，他敏锐地捕捉到了元素间隐藏的周期性规律</a:t>
            </a:r>
            <a:r>
              <a:rPr lang="en-US" sz="1400" b="0" i="0" u="none" strike="noStrike" dirty="0">
                <a:solidFill>
                  <a:srgbClr val="E6E1D7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endParaRPr lang="en-US" sz="1100" dirty="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3891" r="13891"/>
          <a:stretch>
            <a:fillRect/>
          </a:stretch>
        </p:blipFill>
        <p:spPr>
          <a:xfrm>
            <a:off x="6350000" y="2667000"/>
            <a:ext cx="2730500" cy="2286000"/>
          </a:xfrm>
          <a:prstGeom prst="roundRect">
            <a:avLst>
              <a:gd name="adj" fmla="val 6666"/>
            </a:avLst>
          </a:prstGeom>
          <a:noFill/>
          <a:ln w="25400" cap="flat" cmpd="sng">
            <a:solidFill>
              <a:srgbClr val="A56B45">
                <a:alpha val="5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12" name="AutoShape 12"/>
          <p:cNvSpPr/>
          <p:nvPr/>
        </p:nvSpPr>
        <p:spPr>
          <a:xfrm>
            <a:off x="6350000" y="5143500"/>
            <a:ext cx="2730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D2C8BE"/>
                </a:solidFill>
                <a:latin typeface="Noto Serif SC"/>
                <a:ea typeface="Noto Serif SC"/>
                <a:cs typeface="Noto Serif SC"/>
                <a:sym typeface="Noto Serif SC"/>
              </a:rPr>
              <a:t>圣彼得堡国立大学</a:t>
            </a:r>
            <a:br>
              <a:rPr lang="en-US" sz="1300" b="0" i="0" u="none" strike="noStrike">
                <a:solidFill>
                  <a:srgbClr val="D2C8BE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D2C8BE"/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学术理想的启航地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 t="8139" b="8139"/>
          <a:stretch>
            <a:fillRect/>
          </a:stretch>
        </p:blipFill>
        <p:spPr>
          <a:xfrm>
            <a:off x="9207500" y="2667000"/>
            <a:ext cx="2730500" cy="2286000"/>
          </a:xfrm>
          <a:prstGeom prst="roundRect">
            <a:avLst>
              <a:gd name="adj" fmla="val 6666"/>
            </a:avLst>
          </a:prstGeom>
          <a:noFill/>
          <a:ln w="25400" cap="flat" cmpd="sng">
            <a:solidFill>
              <a:srgbClr val="A56B45">
                <a:alpha val="5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14" name="AutoShape 14"/>
          <p:cNvSpPr/>
          <p:nvPr/>
        </p:nvSpPr>
        <p:spPr>
          <a:xfrm>
            <a:off x="9207500" y="5143500"/>
            <a:ext cx="2730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D2C8BE"/>
                </a:solidFill>
                <a:latin typeface="Noto Serif SC"/>
                <a:ea typeface="Noto Serif SC"/>
                <a:cs typeface="Noto Serif SC"/>
                <a:sym typeface="Noto Serif SC"/>
              </a:rPr>
              <a:t>《化学原理》俄文原版</a:t>
            </a:r>
            <a:br>
              <a:rPr lang="en-US" sz="1300" b="0" i="0" u="none" strike="noStrike">
                <a:solidFill>
                  <a:srgbClr val="D2C8BE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D2C8BE"/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科学巨著的历史见证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3200" b="1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02. </a:t>
            </a:r>
            <a:r>
              <a:rPr lang="en-US" sz="32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元素周期律的发现</a:t>
            </a:r>
            <a:r>
              <a:rPr lang="zh-CN" altLang="en-US" sz="3200" b="1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的</a:t>
            </a:r>
            <a:r>
              <a:rPr lang="en-US" sz="32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时代背景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742120" y="1524000"/>
            <a:ext cx="5459896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 dirty="0">
                <a:solidFill>
                  <a:srgbClr val="F0EBE1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19世纪中叶，化学家已发现超过60种元素，但其性质看似杂乱无章。无数科学家在迷雾中探寻，试图解开元素性质与原子量之间的神秘关联。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762000" y="2667000"/>
            <a:ext cx="5334000" cy="107950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2794000"/>
            <a:ext cx="495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德贝莱纳 · 三素组假说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E6E1D7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发现性质相似的元素可按原子量归为三组（如钙、锶、钡），揭示了元素间局部的规律性，是周期律研究的先声。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873500"/>
            <a:ext cx="5334000" cy="107950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952500" y="4000500"/>
            <a:ext cx="495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尚古尔多阿 · 螺旋图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E6E1D7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将元素按原子量排列于圆柱螺线，使性质相似的元素落在同一母线上，是早期将元素系统化排布的大胆尝试。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5080000"/>
            <a:ext cx="5334000" cy="107950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52500" y="5207000"/>
            <a:ext cx="495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纽兰兹 · 八音律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E6E1D7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敏锐发现元素按原子量递增排列时，每隔八个元素性质便会重复出现，已触碰到周期律的核心脉搏。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350000" y="1524000"/>
            <a:ext cx="5080000" cy="2857500"/>
          </a:xfrm>
          <a:prstGeom prst="rect">
            <a:avLst/>
          </a:prstGeom>
          <a:noFill/>
          <a:ln w="25400" cap="flat" cmpd="sng">
            <a:solidFill>
              <a:srgbClr val="A56B45">
                <a:alpha val="80000"/>
              </a:srgbClr>
            </a:solidFill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6350000" y="4635500"/>
            <a:ext cx="5080000" cy="1905000"/>
          </a:xfrm>
          <a:prstGeom prst="roundRect">
            <a:avLst>
              <a:gd name="adj" fmla="val 0"/>
            </a:avLst>
          </a:prstGeom>
          <a:solidFill>
            <a:srgbClr val="A56B45">
              <a:alpha val="15000"/>
            </a:srgbClr>
          </a:solidFill>
          <a:ln w="12700" cap="flat" cmpd="sng">
            <a:solidFill>
              <a:srgbClr val="A56B45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540500" y="4762500"/>
            <a:ext cx="4699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F5DBBA"/>
                </a:solidFill>
                <a:latin typeface="Noto Serif SC"/>
                <a:ea typeface="Noto Serif SC"/>
                <a:cs typeface="Noto Serif SC"/>
                <a:sym typeface="Noto Serif SC"/>
              </a:rPr>
              <a:t>历史拐点：1860年卡尔斯鲁厄会议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EBE6DC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这次会议统一了原子量的测定标准，解决了长期以来原子量数据混乱的问题。它为门捷列夫等科学家总结元素周期律扫清了数据障碍，成为元素周期律最终被发现的关键前提与科学基石。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02. </a:t>
            </a:r>
            <a:r>
              <a:rPr lang="en-US" sz="32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元素周期律的发现过程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2B211C">
              <a:alpha val="50000"/>
            </a:srgbClr>
          </a:solidFill>
          <a:ln w="12700" cap="flat" cmpd="sng">
            <a:solidFill>
              <a:srgbClr val="A56B45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032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032000"/>
            <a:ext cx="254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01. 化学牌阵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5211">
            <a:off x="1016014" y="2597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56B45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794000"/>
            <a:ext cx="28702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EBE1D2"/>
                </a:solidFill>
                <a:latin typeface="Noto Serif SC"/>
                <a:ea typeface="Noto Serif SC"/>
                <a:cs typeface="Noto Serif SC"/>
                <a:sym typeface="Noto Serif SC"/>
              </a:rPr>
              <a:t>为探寻元素间的内在秩序，门捷列夫将已知元素的名称、原子量与核心性质逐一誊录于卡片之上。他如同摆弄纸牌般反复排列、组合与推演，这一质朴却充满巧思的方法，成为了打开元素周期律大门的关键钥匙。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1778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2B211C">
              <a:alpha val="50000"/>
            </a:srgbClr>
          </a:solidFill>
          <a:ln w="12700" cap="flat" cmpd="sng">
            <a:solidFill>
              <a:srgbClr val="A56B45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8200" y="2032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156200" y="2032000"/>
            <a:ext cx="254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02. 核心规律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5211">
            <a:off x="4648214" y="2597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56B45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648200" y="2794000"/>
            <a:ext cx="28702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 dirty="0" err="1">
                <a:solidFill>
                  <a:srgbClr val="EBE1D2"/>
                </a:solidFill>
                <a:latin typeface="Noto Serif SC"/>
                <a:ea typeface="Noto Serif SC"/>
                <a:cs typeface="Noto Serif SC"/>
                <a:sym typeface="Noto Serif SC"/>
              </a:rPr>
              <a:t>当元素按</a:t>
            </a:r>
            <a:r>
              <a:rPr lang="en-US" sz="14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原子量递增</a:t>
            </a:r>
            <a:r>
              <a:rPr lang="en-US" sz="1400" b="0" i="0" u="none" strike="noStrike" dirty="0" err="1">
                <a:solidFill>
                  <a:srgbClr val="EBE1D2"/>
                </a:solidFill>
                <a:latin typeface="Noto Serif SC"/>
                <a:ea typeface="Noto Serif SC"/>
                <a:cs typeface="Noto Serif SC"/>
                <a:sym typeface="Noto Serif SC"/>
              </a:rPr>
              <a:t>的顺序排列时，其化学性质会呈现出周期性的重复变化。这便是周期律的核心</a:t>
            </a:r>
            <a:r>
              <a:rPr lang="en-US" sz="1400" b="0" i="0" u="none" strike="noStrike" dirty="0">
                <a:solidFill>
                  <a:srgbClr val="EBE1D2"/>
                </a:solidFill>
                <a:latin typeface="Noto Serif SC"/>
                <a:ea typeface="Noto Serif SC"/>
                <a:cs typeface="Noto Serif SC"/>
                <a:sym typeface="Noto Serif SC"/>
              </a:rPr>
              <a:t>：</a:t>
            </a:r>
            <a:br>
              <a:rPr lang="en-US" sz="1400" b="0" i="0" u="none" strike="noStrike" dirty="0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400" b="1" i="0" u="none" strike="noStrike" dirty="0">
                <a:solidFill>
                  <a:srgbClr val="F0D2A0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</a:t>
            </a:r>
            <a:r>
              <a:rPr lang="en-US" sz="1400" b="1" i="0" u="none" strike="noStrike" dirty="0" err="1">
                <a:solidFill>
                  <a:srgbClr val="F0D2A0"/>
                </a:solidFill>
                <a:latin typeface="Noto Serif SC"/>
                <a:ea typeface="Noto Serif SC"/>
                <a:cs typeface="Noto Serif SC"/>
                <a:sym typeface="Noto Serif SC"/>
              </a:rPr>
              <a:t>元素的性质是其原子量的周期函数</a:t>
            </a:r>
            <a:r>
              <a:rPr lang="en-US" sz="1400" b="1" i="0" u="none" strike="noStrike" dirty="0">
                <a:solidFill>
                  <a:srgbClr val="F0D2A0"/>
                </a:solidFill>
                <a:latin typeface="Noto Serif SC"/>
                <a:ea typeface="Noto Serif SC"/>
                <a:cs typeface="Noto Serif SC"/>
                <a:sym typeface="Noto Serif SC"/>
              </a:rPr>
              <a:t>”</a:t>
            </a:r>
            <a:r>
              <a:rPr lang="en-US" sz="1400" b="0" i="0" u="none" strike="noStrike" dirty="0">
                <a:solidFill>
                  <a:srgbClr val="EBE1D2"/>
                </a:solidFill>
                <a:latin typeface="Noto Serif SC"/>
                <a:ea typeface="Noto Serif SC"/>
                <a:cs typeface="Noto Serif SC"/>
                <a:sym typeface="Noto Serif SC"/>
              </a:rPr>
              <a:t>，</a:t>
            </a:r>
            <a:r>
              <a:rPr lang="en-US" sz="1400" b="0" i="0" u="none" strike="noStrike" dirty="0" err="1">
                <a:solidFill>
                  <a:srgbClr val="EBE1D2"/>
                </a:solidFill>
                <a:latin typeface="Noto Serif SC"/>
                <a:ea typeface="Noto Serif SC"/>
                <a:cs typeface="Noto Serif SC"/>
                <a:sym typeface="Noto Serif SC"/>
              </a:rPr>
              <a:t>这一发现将看似杂乱无章的元素世界纳入了统一的法则之中</a:t>
            </a:r>
            <a:r>
              <a:rPr lang="en-US" sz="1400" b="0" i="0" u="none" strike="noStrike" dirty="0">
                <a:solidFill>
                  <a:srgbClr val="EBE1D2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8026400" y="1778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2B211C">
              <a:alpha val="50000"/>
            </a:srgbClr>
          </a:solidFill>
          <a:ln w="12700" cap="flat" cmpd="sng">
            <a:solidFill>
              <a:srgbClr val="A56B45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20320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788400" y="2032000"/>
            <a:ext cx="254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03. 梦中的启示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5211">
            <a:off x="8280414" y="2597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56B45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280400" y="2794000"/>
            <a:ext cx="28702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EBE1D2"/>
                </a:solidFill>
                <a:latin typeface="Noto Serif SC"/>
                <a:ea typeface="Noto Serif SC"/>
                <a:cs typeface="Noto Serif SC"/>
                <a:sym typeface="Noto Serif SC"/>
              </a:rPr>
              <a:t>传说门捷列夫在梦中窥见了一张完整的元素周期表，惊醒后即刻伏案记录，仅修正了一处便完成了初稿。但他始终强调，这并非偶然的灵感迸发，而是</a:t>
            </a:r>
            <a:r>
              <a:rPr lang="en-US" sz="14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二十年如一日</a:t>
            </a:r>
            <a:r>
              <a:rPr lang="en-US" sz="1400" b="0" i="0" u="none" strike="noStrike">
                <a:solidFill>
                  <a:srgbClr val="EBE1D2"/>
                </a:solidFill>
                <a:latin typeface="Noto Serif SC"/>
                <a:ea typeface="Noto Serif SC"/>
                <a:cs typeface="Noto Serif SC"/>
                <a:sym typeface="Noto Serif SC"/>
              </a:rPr>
              <a:t>的深思熟虑、反复推敲与持续探索后的必然结果。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5524500"/>
            <a:ext cx="10668000" cy="825500"/>
          </a:xfrm>
          <a:prstGeom prst="roundRect">
            <a:avLst>
              <a:gd name="adj" fmla="val 0"/>
            </a:avLst>
          </a:prstGeom>
          <a:solidFill>
            <a:srgbClr val="A56B45">
              <a:alpha val="15000"/>
            </a:srgbClr>
          </a:solidFill>
          <a:ln cap="flat" cmpd="sng">
            <a:solidFill>
              <a:srgbClr val="8B522C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889000" y="5651500"/>
            <a:ext cx="10414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0" i="1" u="none" strike="noStrike">
                <a:solidFill>
                  <a:srgbClr val="E6D7BE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“这个结果的获得，不是由于侥幸的偶然，而是由于二十年的深思与辛劳。灵感，不过是顽强劳动所获得的奖赏。” —— 德米特里·伊万诺维奇·门捷列夫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02. 元素周期律的发现：第一张周期表的三大创举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80" r="80"/>
          <a:stretch>
            <a:fillRect/>
          </a:stretch>
        </p:blipFill>
        <p:spPr>
          <a:xfrm>
            <a:off x="762000" y="1905000"/>
            <a:ext cx="2476500" cy="3810000"/>
          </a:xfrm>
          <a:prstGeom prst="rect">
            <a:avLst/>
          </a:prstGeom>
          <a:noFill/>
          <a:ln w="25400" cap="flat" cmpd="sng">
            <a:solidFill>
              <a:srgbClr val="A56B45">
                <a:alpha val="50000"/>
              </a:srgbClr>
            </a:solidFill>
            <a:prstDash val="solid"/>
            <a:round/>
          </a:ln>
          <a:effectLst>
            <a:outerShdw blurRad="152400" dist="63500" dir="2700000" algn="tl" rotWithShape="0">
              <a:srgbClr val="000000">
                <a:alpha val="1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37000" y="2095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4508500" y="2032000"/>
            <a:ext cx="685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01. </a:t>
            </a:r>
            <a:r>
              <a:rPr lang="en-US" sz="18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敢于修正原子量</a:t>
            </a:r>
            <a:endParaRPr lang="en-US" sz="1100" dirty="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 dirty="0">
                <a:solidFill>
                  <a:srgbClr val="EBE1D2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基于周期律的逻辑推演，他打破当时的认知偏见，大胆修正了铍、铟等元素的原子量。这一“离经叛道”的举动，最终被后续的精确测量证实完全正确。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7000" y="3556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508500" y="3492500"/>
            <a:ext cx="685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02. 大胆留下空位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>
                <a:solidFill>
                  <a:srgbClr val="EBE1D2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他没有因已知元素的缺失而强行拼凑规律，而是在表中为未知元素预留空位。这种对科学规律完整性的坚定信念，展现了超越时代的远见卓识。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37000" y="5016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508500" y="4953000"/>
            <a:ext cx="685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03. </a:t>
            </a:r>
            <a:r>
              <a:rPr lang="en-US" sz="18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精准预言未知元素</a:t>
            </a:r>
            <a:endParaRPr lang="en-US" sz="1100" dirty="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 dirty="0">
                <a:solidFill>
                  <a:srgbClr val="EBE1D2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这是最震撼的创举。他依据空位预言了“类硼”“类铝”“类硅”的存在，并详细描述了其性质。这些预言后来逐一被证实，成为科学史上的佳话。</a:t>
            </a:r>
          </a:p>
        </p:txBody>
      </p:sp>
      <p:sp>
        <p:nvSpPr>
          <p:cNvPr id="17" name="AutoShape 5">
            <a:extLst>
              <a:ext uri="{FF2B5EF4-FFF2-40B4-BE49-F238E27FC236}">
                <a16:creationId xmlns:a16="http://schemas.microsoft.com/office/drawing/2014/main" id="{C65EDA88-F87A-E873-BAAC-9CC33FEFD72E}"/>
              </a:ext>
            </a:extLst>
          </p:cNvPr>
          <p:cNvSpPr/>
          <p:nvPr/>
        </p:nvSpPr>
        <p:spPr>
          <a:xfrm>
            <a:off x="3683000" y="1905000"/>
            <a:ext cx="7658100" cy="117475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5">
            <a:extLst>
              <a:ext uri="{FF2B5EF4-FFF2-40B4-BE49-F238E27FC236}">
                <a16:creationId xmlns:a16="http://schemas.microsoft.com/office/drawing/2014/main" id="{92F8B4E5-E44E-10CB-28A2-11984380441C}"/>
              </a:ext>
            </a:extLst>
          </p:cNvPr>
          <p:cNvSpPr/>
          <p:nvPr/>
        </p:nvSpPr>
        <p:spPr>
          <a:xfrm>
            <a:off x="3683000" y="3389312"/>
            <a:ext cx="7658100" cy="117475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5">
            <a:extLst>
              <a:ext uri="{FF2B5EF4-FFF2-40B4-BE49-F238E27FC236}">
                <a16:creationId xmlns:a16="http://schemas.microsoft.com/office/drawing/2014/main" id="{912510C9-4E38-ECF8-D489-233636A09EC2}"/>
              </a:ext>
            </a:extLst>
          </p:cNvPr>
          <p:cNvSpPr/>
          <p:nvPr/>
        </p:nvSpPr>
        <p:spPr>
          <a:xfrm>
            <a:off x="3683000" y="4873625"/>
            <a:ext cx="7658100" cy="117475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02. 元素周期律的发现：预言的证实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4605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F0EBE1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门捷列夫在周期表中为未知元素预留的空位，并非凭空想象，而是基于规律的科学预判。短短十几年间，这些“缺失的拼图”相继被找到，其性质与预言惊人吻合，将元素周期律从假说推向了公认的科学定律。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603500"/>
            <a:ext cx="3378200" cy="2984500"/>
          </a:xfrm>
          <a:prstGeom prst="roundRect">
            <a:avLst>
              <a:gd name="adj" fmla="val 0"/>
            </a:avLst>
          </a:prstGeom>
          <a:solidFill>
            <a:srgbClr val="28231E">
              <a:alpha val="25000"/>
            </a:srgbClr>
          </a:solidFill>
          <a:ln w="12700" cap="flat" cmpd="sng">
            <a:solidFill>
              <a:srgbClr val="A56B45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9884" r="9884"/>
          <a:stretch>
            <a:fillRect/>
          </a:stretch>
        </p:blipFill>
        <p:spPr>
          <a:xfrm>
            <a:off x="1752600" y="2730500"/>
            <a:ext cx="1397000" cy="1397000"/>
          </a:xfrm>
          <a:prstGeom prst="rect">
            <a:avLst/>
          </a:prstGeom>
          <a:noFill/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889000" y="4191000"/>
            <a:ext cx="3124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</a:t>
            </a:r>
            <a:r>
              <a:rPr lang="en-US" sz="18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类铝</a:t>
            </a:r>
            <a:r>
              <a:rPr lang="en-US" sz="18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” → 镓 (Ga)</a:t>
            </a:r>
            <a:endParaRPr lang="en-US" sz="1100" dirty="0"/>
          </a:p>
        </p:txBody>
      </p:sp>
      <p:sp>
        <p:nvSpPr>
          <p:cNvPr id="8" name="AutoShape 8"/>
          <p:cNvSpPr/>
          <p:nvPr/>
        </p:nvSpPr>
        <p:spPr>
          <a:xfrm>
            <a:off x="889000" y="4635500"/>
            <a:ext cx="3124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E6E1D7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1875年发现，其密度、熔点等特性与预言完美契合，成为周期律的首个铁证，震惊了当时的科学界。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2603500"/>
            <a:ext cx="3378200" cy="2984500"/>
          </a:xfrm>
          <a:prstGeom prst="roundRect">
            <a:avLst>
              <a:gd name="adj" fmla="val 0"/>
            </a:avLst>
          </a:prstGeom>
          <a:solidFill>
            <a:srgbClr val="28231E">
              <a:alpha val="25000"/>
            </a:srgbClr>
          </a:solidFill>
          <a:ln w="12700" cap="flat" cmpd="sng">
            <a:solidFill>
              <a:srgbClr val="A56B45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 t="16679" b="16679"/>
          <a:stretch>
            <a:fillRect/>
          </a:stretch>
        </p:blipFill>
        <p:spPr>
          <a:xfrm>
            <a:off x="5397500" y="2730500"/>
            <a:ext cx="1397000" cy="1397000"/>
          </a:xfrm>
          <a:prstGeom prst="rect">
            <a:avLst/>
          </a:prstGeom>
          <a:noFill/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4533900" y="4191000"/>
            <a:ext cx="3124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</a:t>
            </a:r>
            <a:r>
              <a:rPr lang="en-US" sz="18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类硼</a:t>
            </a:r>
            <a:r>
              <a:rPr lang="en-US" sz="18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” → 钪 (Sc)</a:t>
            </a:r>
            <a:endParaRPr lang="en-US" sz="1100" dirty="0"/>
          </a:p>
        </p:txBody>
      </p:sp>
      <p:sp>
        <p:nvSpPr>
          <p:cNvPr id="12" name="AutoShape 12"/>
          <p:cNvSpPr/>
          <p:nvPr/>
        </p:nvSpPr>
        <p:spPr>
          <a:xfrm>
            <a:off x="4533900" y="4635500"/>
            <a:ext cx="3124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E6E1D7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1879年被发现，填补了周期表中硼族的空白，进一步印证了元素性质随原子量递增的周期性变化规律。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51800" y="2603500"/>
            <a:ext cx="3378200" cy="2984500"/>
          </a:xfrm>
          <a:prstGeom prst="roundRect">
            <a:avLst>
              <a:gd name="adj" fmla="val 0"/>
            </a:avLst>
          </a:prstGeom>
          <a:solidFill>
            <a:srgbClr val="28231E">
              <a:alpha val="25000"/>
            </a:srgbClr>
          </a:solidFill>
          <a:ln w="12700" cap="flat" cmpd="sng">
            <a:solidFill>
              <a:srgbClr val="A56B45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042400" y="2730500"/>
            <a:ext cx="1397000" cy="1397000"/>
          </a:xfrm>
          <a:prstGeom prst="rect">
            <a:avLst/>
          </a:prstGeom>
          <a:noFill/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8178800" y="4191000"/>
            <a:ext cx="3124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</a:t>
            </a:r>
            <a:r>
              <a:rPr lang="en-US" sz="18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类硅</a:t>
            </a:r>
            <a:r>
              <a:rPr lang="en-US" sz="18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” → 锗 (Ge)</a:t>
            </a:r>
            <a:endParaRPr lang="en-US" sz="1100" dirty="0"/>
          </a:p>
        </p:txBody>
      </p:sp>
      <p:sp>
        <p:nvSpPr>
          <p:cNvPr id="16" name="AutoShape 16"/>
          <p:cNvSpPr/>
          <p:nvPr/>
        </p:nvSpPr>
        <p:spPr>
          <a:xfrm>
            <a:off x="8178800" y="4635500"/>
            <a:ext cx="3124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E6E1D7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1886年问世，其金属性与非金属性的过渡特征与预言高度一致，彻底奠定了周期律的科学权威地位。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905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D2B48C">
                    <a:alpha val="94902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这些发现不仅是科学预言的伟大胜利，更将化学从经验归纳推向了理性推演的新纪元。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03. </a:t>
            </a:r>
            <a:r>
              <a:rPr lang="en-US" sz="32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超越周期表：多元科学贡献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334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52500" y="1968500"/>
            <a:ext cx="495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溶液水化理论的奠基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52500" y="2438400"/>
            <a:ext cx="4953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 dirty="0">
                <a:solidFill>
                  <a:srgbClr val="EEE8D5"/>
                </a:solidFill>
                <a:latin typeface="Noto Serif SC"/>
                <a:ea typeface="Noto Serif SC"/>
                <a:cs typeface="Noto Serif SC"/>
                <a:sym typeface="Noto Serif SC"/>
              </a:rPr>
              <a:t>创造性提出溶质分子（或离子）与水分子通过静电作用结合形成“水合物”的假说，系统解释了溶液的渗透压、溶解度及电导等宏观性质，为现代溶液化学与溶剂化理论构筑了坚实的理论根基。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762000" y="4064000"/>
            <a:ext cx="5334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952500" y="4254500"/>
            <a:ext cx="495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气体临界现象的探索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4724400"/>
            <a:ext cx="4953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EEE8D5"/>
                </a:solidFill>
                <a:latin typeface="Noto Serif SC"/>
                <a:ea typeface="Noto Serif SC"/>
                <a:cs typeface="Noto Serif SC"/>
                <a:sym typeface="Noto Serif SC"/>
              </a:rPr>
              <a:t>独立发现气体存在“临界温度”这一关键物理量，阐明了气体液化的本质条件；并推导出更具普适性的气体状态方程，修正了理想气体模型的局限，推动了热力学与物质状态方程的早期发展。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t="77" b="77"/>
          <a:stretch>
            <a:fillRect/>
          </a:stretch>
        </p:blipFill>
        <p:spPr>
          <a:xfrm>
            <a:off x="6604000" y="1905000"/>
            <a:ext cx="4826000" cy="2235200"/>
          </a:xfrm>
          <a:prstGeom prst="rect">
            <a:avLst/>
          </a:prstGeom>
          <a:noFill/>
          <a:ln w="25400" cap="flat" cmpd="sng">
            <a:solidFill>
              <a:srgbClr val="A56B45">
                <a:alpha val="7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11" name="AutoShape 11"/>
          <p:cNvSpPr/>
          <p:nvPr/>
        </p:nvSpPr>
        <p:spPr>
          <a:xfrm>
            <a:off x="6604000" y="4381500"/>
            <a:ext cx="4826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D2B48C"/>
                </a:solidFill>
                <a:latin typeface="Noto Serif SC"/>
                <a:ea typeface="Noto Serif SC"/>
                <a:cs typeface="Noto Serif SC"/>
                <a:sym typeface="Noto Serif SC"/>
              </a:rPr>
              <a:t>图示解析：微观视角下的水化过程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EEE8D5"/>
                </a:solidFill>
                <a:latin typeface="Noto Serif SC"/>
                <a:ea typeface="Noto Serif SC"/>
                <a:cs typeface="Noto Serif SC"/>
                <a:sym typeface="Noto Serif SC"/>
              </a:rPr>
              <a:t>图中展示了极性水分子在离子周围形成有序水化层的微观机制。这种溶剂化作用不仅降低了离子间的相互作用，增加了其在水中的溶解度，更直接影响了溶液的动力学性质，是理解电解质溶液行为的核心。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04. 超越周期表：广泛的应用科学与社会贡献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80" r="1380"/>
          <a:stretch>
            <a:fillRect/>
          </a:stretch>
        </p:blipFill>
        <p:spPr>
          <a:xfrm>
            <a:off x="762000" y="2032000"/>
            <a:ext cx="4064000" cy="2794000"/>
          </a:xfrm>
          <a:prstGeom prst="rect">
            <a:avLst/>
          </a:prstGeom>
          <a:noFill/>
          <a:ln w="25400" cap="flat" cmpd="sng">
            <a:solidFill>
              <a:srgbClr val="A56B45">
                <a:alpha val="6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0165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EBE6DC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图：俄国度量衡局留存的标准量具，见证了标准化进程的历史印记。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334000" y="2032000"/>
            <a:ext cx="3111500" cy="1714500"/>
          </a:xfrm>
          <a:prstGeom prst="roundRect">
            <a:avLst>
              <a:gd name="adj" fmla="val 0"/>
            </a:avLst>
          </a:prstGeom>
          <a:solidFill>
            <a:srgbClr val="A56B45">
              <a:alpha val="10000"/>
            </a:srgbClr>
          </a:solidFill>
          <a:ln w="12700" cap="flat" cmpd="sng">
            <a:solidFill>
              <a:srgbClr val="A56B45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5461000" y="2184400"/>
            <a:ext cx="2857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度量衡标准化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461000" y="2603500"/>
            <a:ext cx="285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F5F0E6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任度量衡局局长期间，主导俄国计量体系改革，力推公制单位的普及与统一，为工业制造与商贸流通建立了精准的度量基准。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572500" y="2032000"/>
            <a:ext cx="3111500" cy="1714500"/>
          </a:xfrm>
          <a:prstGeom prst="roundRect">
            <a:avLst>
              <a:gd name="adj" fmla="val 0"/>
            </a:avLst>
          </a:prstGeom>
          <a:solidFill>
            <a:srgbClr val="A56B45">
              <a:alpha val="10000"/>
            </a:srgbClr>
          </a:solidFill>
          <a:ln w="12700" cap="flat" cmpd="sng">
            <a:solidFill>
              <a:srgbClr val="A56B45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8699500" y="2184400"/>
            <a:ext cx="2857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石油工业先驱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699500" y="2603500"/>
            <a:ext cx="285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F5F0E6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深入解析石油的化学组分，优化提炼工艺与分馏方法，大幅提升了石油资源的利用效率，被尊为俄国石油工业科学化的奠基人。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334000" y="4000500"/>
            <a:ext cx="3111500" cy="1714500"/>
          </a:xfrm>
          <a:prstGeom prst="roundRect">
            <a:avLst>
              <a:gd name="adj" fmla="val 0"/>
            </a:avLst>
          </a:prstGeom>
          <a:solidFill>
            <a:srgbClr val="A56B45">
              <a:alpha val="10000"/>
            </a:srgbClr>
          </a:solidFill>
          <a:ln w="12700" cap="flat" cmpd="sng">
            <a:solidFill>
              <a:srgbClr val="A56B45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5461000" y="4152900"/>
            <a:ext cx="2857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农业化学探索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461000" y="4572000"/>
            <a:ext cx="285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F5F0E6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深耕土壤肥力与肥料科学研究，通过田间试验提出改良方案，将化学理论应用于农业生产，为粮食增产与土地改良提供科学支撑。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572500" y="4000500"/>
            <a:ext cx="3111500" cy="1714500"/>
          </a:xfrm>
          <a:prstGeom prst="roundRect">
            <a:avLst>
              <a:gd name="adj" fmla="val 0"/>
            </a:avLst>
          </a:prstGeom>
          <a:solidFill>
            <a:srgbClr val="A56B45">
              <a:alpha val="10000"/>
            </a:srgbClr>
          </a:solidFill>
          <a:ln w="12700" cap="flat" cmpd="sng">
            <a:solidFill>
              <a:srgbClr val="A56B45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699500" y="4152900"/>
            <a:ext cx="2857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04 军工与航空实践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699500" y="4572000"/>
            <a:ext cx="285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F5F0E6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投身无烟火药的配方改良，提升了弹药的稳定性与威力；同时参与热气球飞行试验与高层大气观测，为早期航空技术积累了数据。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" y="6032500"/>
            <a:ext cx="10668000" cy="508000"/>
          </a:xfrm>
          <a:prstGeom prst="roundRect">
            <a:avLst>
              <a:gd name="adj" fmla="val 0"/>
            </a:avLst>
          </a:prstGeom>
          <a:solidFill>
            <a:srgbClr val="000000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89000" y="6121400"/>
            <a:ext cx="1041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E6D7C3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“科学不应仅存于实验室，更应成为推动社会进步、改善民生的力量。” —— 门捷列夫的实践精神至今仍具深远启示。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05. </a:t>
            </a:r>
            <a:r>
              <a:rPr lang="en-US" sz="32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生平与重要经历：晚年生活与历史遗憾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334000" cy="1397000"/>
          </a:xfrm>
          <a:prstGeom prst="roundRect">
            <a:avLst>
              <a:gd name="adj" fmla="val 0"/>
            </a:avLst>
          </a:prstGeom>
          <a:solidFill>
            <a:srgbClr val="2B211A">
              <a:alpha val="35000"/>
            </a:srgbClr>
          </a:solidFill>
          <a:ln w="12700" cap="flat" cmpd="sng">
            <a:solidFill>
              <a:srgbClr val="A56B45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193868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87500" y="1938680"/>
            <a:ext cx="431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投身实业与标准化建设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38815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 dirty="0">
                <a:solidFill>
                  <a:srgbClr val="F2EBE1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因支持学生运动辞去教职后，执掌度量衡局推动俄国标准化体系建立；同时深耕石油工业与农业化学，将科学理论转化为推动国家发展的实用动力。</a:t>
            </a:r>
            <a:endParaRPr lang="en-US" sz="1100" dirty="0"/>
          </a:p>
        </p:txBody>
      </p:sp>
      <p:sp>
        <p:nvSpPr>
          <p:cNvPr id="8" name="AutoShape 8"/>
          <p:cNvSpPr/>
          <p:nvPr/>
        </p:nvSpPr>
        <p:spPr>
          <a:xfrm>
            <a:off x="762000" y="3429000"/>
            <a:ext cx="5334000" cy="1397000"/>
          </a:xfrm>
          <a:prstGeom prst="roundRect">
            <a:avLst>
              <a:gd name="adj" fmla="val 0"/>
            </a:avLst>
          </a:prstGeom>
          <a:solidFill>
            <a:srgbClr val="2B211A">
              <a:alpha val="35000"/>
            </a:srgbClr>
          </a:solidFill>
          <a:ln w="12700" cap="flat" cmpd="sng">
            <a:solidFill>
              <a:srgbClr val="A56B45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359465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587500" y="3594650"/>
            <a:ext cx="431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一票之差的诺奖遗憾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401927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 dirty="0">
                <a:solidFill>
                  <a:srgbClr val="F2EBE1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作为元素周期律的奠基人，他多次被提名却始终无缘诺贝尔化学奖。1906年评选中，仅以一票之差落选，成为科学史上令人扼腕的遗憾。</a:t>
            </a:r>
            <a:endParaRPr lang="en-US" sz="1100" dirty="0"/>
          </a:p>
        </p:txBody>
      </p:sp>
      <p:sp>
        <p:nvSpPr>
          <p:cNvPr id="12" name="AutoShape 12"/>
          <p:cNvSpPr/>
          <p:nvPr/>
        </p:nvSpPr>
        <p:spPr>
          <a:xfrm>
            <a:off x="762000" y="5080000"/>
            <a:ext cx="5334000" cy="1397000"/>
          </a:xfrm>
          <a:prstGeom prst="roundRect">
            <a:avLst>
              <a:gd name="adj" fmla="val 0"/>
            </a:avLst>
          </a:prstGeom>
          <a:solidFill>
            <a:srgbClr val="2B211A">
              <a:alpha val="35000"/>
            </a:srgbClr>
          </a:solidFill>
          <a:ln w="12700" cap="flat" cmpd="sng">
            <a:solidFill>
              <a:srgbClr val="A56B45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525559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87500" y="5255590"/>
            <a:ext cx="431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元素周期表的崇高送别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568021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 dirty="0">
                <a:solidFill>
                  <a:srgbClr val="F2EBE1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1907年2月因心肌梗塞逝世，葬礼上学生们高举他亲手绘制的元素周期表为其送行，这一幕成为科学史上最温情、最庄重的致敬。</a:t>
            </a:r>
            <a:endParaRPr lang="en-US" sz="1100" dirty="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7"/>
          <a:srcRect t="43" b="43"/>
          <a:stretch>
            <a:fillRect/>
          </a:stretch>
        </p:blipFill>
        <p:spPr>
          <a:xfrm>
            <a:off x="6604000" y="2032000"/>
            <a:ext cx="4572000" cy="3048000"/>
          </a:xfrm>
          <a:prstGeom prst="rect">
            <a:avLst/>
          </a:prstGeom>
          <a:noFill/>
          <a:ln w="25400" cap="flat" cmpd="sng">
            <a:solidFill>
              <a:srgbClr val="A56B45">
                <a:alpha val="8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17" name="AutoShape 17"/>
          <p:cNvSpPr/>
          <p:nvPr/>
        </p:nvSpPr>
        <p:spPr>
          <a:xfrm>
            <a:off x="6604000" y="5270500"/>
            <a:ext cx="457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E6D7C8">
                    <a:alpha val="94902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“他的发现重塑了人类对物质世界的认知，其科学遗产的价值，早已超越了任何奖项的加冕。”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06. </a:t>
            </a:r>
            <a:r>
              <a:rPr lang="en-US" sz="3200" b="1" i="0" u="none" strike="noStrike" dirty="0" err="1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历史影响与评价</a:t>
            </a:r>
            <a:endParaRPr lang="en-US" sz="1100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287" b="287"/>
          <a:stretch>
            <a:fillRect/>
          </a:stretch>
        </p:blipFill>
        <p:spPr>
          <a:xfrm>
            <a:off x="762000" y="1651000"/>
            <a:ext cx="1905000" cy="2540000"/>
          </a:xfrm>
          <a:prstGeom prst="rect">
            <a:avLst/>
          </a:prstGeom>
          <a:noFill/>
          <a:ln w="25400" cap="flat" cmpd="sng">
            <a:solidFill>
              <a:srgbClr val="A56B45">
                <a:alpha val="7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25450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EBE1D2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弗里德里希·恩格斯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921000" y="2305050"/>
            <a:ext cx="2438400" cy="1371600"/>
          </a:xfrm>
          <a:prstGeom prst="rect">
            <a:avLst/>
          </a:prstGeom>
          <a:noFill/>
          <a:ln w="25400" cap="flat" cmpd="sng">
            <a:solidFill>
              <a:srgbClr val="A56B45">
                <a:alpha val="7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15000"/>
              </a:srgbClr>
            </a:outerShdw>
          </a:effectLst>
        </p:spPr>
      </p:pic>
      <p:sp>
        <p:nvSpPr>
          <p:cNvPr id="7" name="AutoShape 7"/>
          <p:cNvSpPr/>
          <p:nvPr/>
        </p:nvSpPr>
        <p:spPr>
          <a:xfrm>
            <a:off x="2921000" y="3829050"/>
            <a:ext cx="2438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EBE1D2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尤利乌斯·洛塔尔·迈耶尔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4889500"/>
            <a:ext cx="4597400" cy="1397000"/>
          </a:xfrm>
          <a:prstGeom prst="roundRect">
            <a:avLst>
              <a:gd name="adj" fmla="val 0"/>
            </a:avLst>
          </a:prstGeom>
          <a:solidFill>
            <a:srgbClr val="A56B45">
              <a:alpha val="10000"/>
            </a:srgbClr>
          </a:solidFill>
          <a:ln w="12700" cap="flat" cmpd="sng">
            <a:solidFill>
              <a:srgbClr val="A56B45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889000" y="5016500"/>
            <a:ext cx="43434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E6DCC8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“科学的发展并非孤立的灵光一现，而是时代智慧的结晶。门捷列夫与迈耶尔的殊途同归，印证了真理的客观性与必然性，也展现了科学发现的迷人魅力。”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588000" y="1638300"/>
            <a:ext cx="5969000" cy="1397000"/>
          </a:xfrm>
          <a:prstGeom prst="roundRect">
            <a:avLst>
              <a:gd name="adj" fmla="val 0"/>
            </a:avLst>
          </a:prstGeom>
          <a:solidFill>
            <a:srgbClr val="FFFAF0">
              <a:alpha val="12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5740400" y="1765300"/>
            <a:ext cx="571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▍科学史上的不朽丰碑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740400" y="2171700"/>
            <a:ext cx="5664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F0EBE1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恩格斯盛赞其为“足以媲美计算出海王星轨道的科学勋业”。元素周期表不仅是化学的“宪法”，更是指导新元素探索的“导航图”，为现代化学研究奠定了坚实的理论基石。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588000" y="3225800"/>
            <a:ext cx="5969000" cy="1397000"/>
          </a:xfrm>
          <a:prstGeom prst="roundRect">
            <a:avLst>
              <a:gd name="adj" fmla="val 0"/>
            </a:avLst>
          </a:prstGeom>
          <a:solidFill>
            <a:srgbClr val="FFFAF0">
              <a:alpha val="12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5740400" y="3352800"/>
            <a:ext cx="571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▍殊途同归：与迈耶尔的共鸣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740400" y="3759200"/>
            <a:ext cx="5664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F0EBE1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德国化学家迈耶尔亦独立发现了周期律，二人共同荣获英国皇家学会的戴维奖章。门捷列夫的研究更为系统深刻，尤其是他对未知元素性质的大胆预言与精准预测，成为了周期律最有力的实证。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588000" y="4876800"/>
            <a:ext cx="5969000" cy="1397000"/>
          </a:xfrm>
          <a:prstGeom prst="roundRect">
            <a:avLst>
              <a:gd name="adj" fmla="val 0"/>
            </a:avLst>
          </a:prstGeom>
          <a:solidFill>
            <a:srgbClr val="FFFAF0">
              <a:alpha val="12000"/>
            </a:srgbClr>
          </a:solidFill>
          <a:ln w="12700" cap="flat" cmpd="sng">
            <a:solidFill>
              <a:srgbClr val="A56B45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5740400" y="5003800"/>
            <a:ext cx="571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▍</a:t>
            </a:r>
            <a:r>
              <a:rPr lang="zh-CN" altLang="en-US" sz="1800" b="1" i="0" u="none" strike="noStrike" dirty="0">
                <a:solidFill>
                  <a:srgbClr val="A56B45"/>
                </a:solidFill>
                <a:latin typeface="Noto Serif SC"/>
                <a:ea typeface="Noto Serif SC"/>
                <a:cs typeface="Noto Serif SC"/>
                <a:sym typeface="Noto Serif SC"/>
              </a:rPr>
              <a:t>不朽遗产</a:t>
            </a:r>
            <a:endParaRPr lang="en-US" sz="1100" dirty="0"/>
          </a:p>
        </p:txBody>
      </p:sp>
      <p:sp>
        <p:nvSpPr>
          <p:cNvPr id="18" name="AutoShape 18"/>
          <p:cNvSpPr/>
          <p:nvPr/>
        </p:nvSpPr>
        <p:spPr>
          <a:xfrm>
            <a:off x="5740400" y="5410200"/>
            <a:ext cx="571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08333"/>
              </a:lnSpc>
              <a:defRPr/>
            </a:pPr>
            <a:r>
              <a:rPr lang="en-US" altLang="zh-CN" dirty="0">
                <a:solidFill>
                  <a:srgbClr val="F0EBE1">
                    <a:alpha val="90196"/>
                  </a:srgbClr>
                </a:solidFill>
                <a:latin typeface="Noto Sans SC"/>
                <a:ea typeface="Noto Sans SC"/>
                <a:sym typeface="Noto Serif SC"/>
              </a:rPr>
              <a:t>1955年，第101号元素被正式命名为“钔”（Mendelevium, Md）。</a:t>
            </a:r>
            <a:r>
              <a:rPr lang="en-US" altLang="zh-CN" dirty="0" err="1">
                <a:solidFill>
                  <a:srgbClr val="F0EBE1">
                    <a:alpha val="90196"/>
                  </a:srgbClr>
                </a:solidFill>
                <a:latin typeface="Noto Sans SC"/>
                <a:ea typeface="Noto Sans SC"/>
                <a:sym typeface="Noto Serif SC"/>
              </a:rPr>
              <a:t>这一命名不仅是对他卓越贡献的永恒纪念，更是科学界给予他的最高荣誉</a:t>
            </a:r>
            <a:r>
              <a:rPr lang="en-US" altLang="zh-CN" dirty="0">
                <a:solidFill>
                  <a:srgbClr val="F0EBE1">
                    <a:alpha val="90196"/>
                  </a:srgbClr>
                </a:solidFill>
                <a:latin typeface="Noto Sans SC"/>
                <a:ea typeface="Noto Sans SC"/>
                <a:sym typeface="Noto Serif SC"/>
              </a:rPr>
              <a:t>。</a:t>
            </a:r>
            <a:endParaRPr lang="en-US" altLang="zh-CN" dirty="0">
              <a:solidFill>
                <a:srgbClr val="F0EBE1">
                  <a:alpha val="90196"/>
                </a:srgbClr>
              </a:solidFill>
              <a:latin typeface="Noto Sans SC"/>
              <a:ea typeface="Noto Sans S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016000" y="-1016000"/>
            <a:ext cx="3810000" cy="3810000"/>
          </a:xfrm>
          <a:prstGeom prst="ellipse">
            <a:avLst/>
          </a:prstGeom>
          <a:solidFill>
            <a:srgbClr val="B4AAA0">
              <a:alpha val="10000"/>
            </a:srgbClr>
          </a:solidFill>
          <a:ln cap="flat" cmpd="sng">
            <a:solidFill>
              <a:srgbClr val="9B8A7A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8890000" y="3810000"/>
            <a:ext cx="5080000" cy="5080000"/>
          </a:xfrm>
          <a:prstGeom prst="ellipse">
            <a:avLst/>
          </a:prstGeom>
          <a:solidFill>
            <a:srgbClr val="8C9691">
              <a:alpha val="10000"/>
            </a:srgbClr>
          </a:solidFill>
          <a:ln cap="flat" cmpd="sng">
            <a:solidFill>
              <a:srgbClr val="687D72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50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对后人的启示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D2CDC3">
              <a:alpha val="20000"/>
            </a:srgbClr>
          </a:solidFill>
          <a:ln w="12700" cap="flat" cmpd="sng">
            <a:solidFill>
              <a:srgbClr val="A0968C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7145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800" b="0" i="1" u="none" strike="noStrike">
                <a:solidFill>
                  <a:srgbClr val="525252"/>
                </a:solidFill>
                <a:latin typeface="Kaiti SC"/>
                <a:ea typeface="Kaiti SC"/>
                <a:cs typeface="Kaiti SC"/>
                <a:sym typeface="Kaiti SC"/>
              </a:rPr>
              <a:t>“科学始于测量。没有测量，就没有科学。”</a:t>
            </a:r>
            <a:r>
              <a:rPr lang="en-US" sz="1600" b="0" i="0" u="none" strike="noStrike">
                <a:solidFill>
                  <a:srgbClr val="787878"/>
                </a:solidFill>
                <a:latin typeface="Kaiti SC"/>
                <a:ea typeface="Kaiti SC"/>
                <a:cs typeface="Kaiti SC"/>
                <a:sym typeface="Kaiti SC"/>
              </a:rPr>
              <a:t>—— 门捷列夫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048000"/>
            <a:ext cx="3429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A88A5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3302000"/>
            <a:ext cx="508000" cy="508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651000" y="33274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C3C3C"/>
                </a:solidFill>
                <a:latin typeface="Noto Serif SC"/>
                <a:ea typeface="Noto Serif SC"/>
                <a:cs typeface="Noto Serif SC"/>
                <a:sym typeface="Noto Serif SC"/>
              </a:rPr>
              <a:t>坚持真理的勇气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4946">
            <a:off x="1016014" y="3994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88A5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1016000" y="4191000"/>
            <a:ext cx="292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敢于挑战当时的学术权威，不盲从既有结论。始终坚信自己通过严谨推导发现的元素周期规律，这份勇气是科学突破的基石。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381500" y="3048000"/>
            <a:ext cx="3429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5A6E6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3302000"/>
            <a:ext cx="508000" cy="508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270500" y="33274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C3C3C"/>
                </a:solidFill>
                <a:latin typeface="Noto Serif SC"/>
                <a:ea typeface="Noto Serif SC"/>
                <a:cs typeface="Noto Serif SC"/>
                <a:sym typeface="Noto Serif SC"/>
              </a:rPr>
              <a:t>跨学科的视野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4946">
            <a:off x="4635514" y="3994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A6E64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4635500" y="4191000"/>
            <a:ext cx="292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拥有百科全书式的知识储备，打破化学与物理、天文等学科的壁垒。从更宏大的视角洞察元素之间的深层联系与内在秩序。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01000" y="3048000"/>
            <a:ext cx="3429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8C91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3302000"/>
            <a:ext cx="508000" cy="508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890000" y="33274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C3C3C"/>
                </a:solidFill>
                <a:latin typeface="Noto Serif SC"/>
                <a:ea typeface="Noto Serif SC"/>
                <a:cs typeface="Noto Serif SC"/>
                <a:sym typeface="Noto Serif SC"/>
              </a:rPr>
              <a:t>理论与实践结合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4946">
            <a:off x="8255014" y="3994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646E8C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255000" y="4191000"/>
            <a:ext cx="292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科学理论并非纸上谈兵，既能完美解释已知的化学现象，更能精准预测未知元素的存在，让理论真正指导实验与实践探索。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270000" y="-1270000"/>
            <a:ext cx="5080000" cy="5080000"/>
          </a:xfrm>
          <a:prstGeom prst="ellipse">
            <a:avLst/>
          </a:prstGeom>
          <a:solidFill>
            <a:srgbClr val="E0E0E0">
              <a:alpha val="20000"/>
            </a:srgbClr>
          </a:solidFill>
          <a:ln cap="flat" cmpd="sng">
            <a:solidFill>
              <a:srgbClr val="C7B3B3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0" y="3175000"/>
            <a:ext cx="6350000" cy="6350000"/>
          </a:xfrm>
          <a:prstGeom prst="ellipse">
            <a:avLst/>
          </a:prstGeom>
          <a:solidFill>
            <a:srgbClr val="E0E0E0">
              <a:alpha val="20000"/>
            </a:srgbClr>
          </a:solidFill>
          <a:ln cap="flat" cmpd="sng">
            <a:solidFill>
              <a:srgbClr val="C7B3B3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2413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64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感谢聆听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900</Words>
  <Application>Microsoft Office PowerPoint</Application>
  <PresentationFormat>宽屏</PresentationFormat>
  <Paragraphs>156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Kaiti SC</vt:lpstr>
      <vt:lpstr>Noto Sans SC</vt:lpstr>
      <vt:lpstr>Noto Serif SC</vt:lpstr>
      <vt:lpstr>宋体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shuang hu</cp:lastModifiedBy>
  <cp:revision>30</cp:revision>
  <dcterms:modified xsi:type="dcterms:W3CDTF">2026-07-15T00:56:42Z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{"Label":"1","ContentProducer":"001191110102MACQD9K64010000","ProduceID":"7662402791365004262","ReservedCode1":"","ContentPropagator":"","PropagateID":"","ReservedCode2":""}</vt:lpwstr>
  </property>
</Properties>
</file>