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1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0"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L="457200"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L="914400"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L="1371600"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L="1828800"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L="2286000"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L="2743200"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L="3200400"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L="3657600"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62" y="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18.10.2026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这一页是关于束星北先生的封面介绍。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束星北（1907-1983），这位被誉为“中国的爱因斯坦”和“中国雷达之父”的物理学家，其一生充满了传奇色彩，也交织着时代的悲剧。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他早年在欧美留学，师从爱因斯坦等物理学巨匠，回国后致力于物理学的教育与研究，培养了李政道等一批杰出的物理学家。然而，命运的坎坷让他在很长一段时间里被埋没，但他对科学的执着与热爱从未改变。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今天，我们一起走进这位科学巨匠的人生，感受他的智慧与坚守。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这一页是本次分享的目录，我们将沿着束星北先生的人生轨迹，从他的早年求学，到回国后的科研贡献，再到他的教育成就以及晚年的境遇，全面回顾这位中国物理学界的传奇人物。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这一页我们来认识一位中国物理学界的传奇人物——束星北。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大家看到的这张照片，是束星北先生中年时期的留影。他是江苏扬州人，不仅是著名的理论物理学家，更是一位杰出的教育家。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他的成就非常卓越，被誉为“中国雷达之父”，同时也是我国海洋内波研究的开创者。在学术渊源上，他曾有幸担任爱因斯坦的研究助手，这也奠定了他深厚的理论物理基础。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更令人敬佩的是，他一生桃李满天下，像李政道、程开甲、吴健雄这些大家耳熟能详的科学巨匠，都曾受教于他。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最后，我想引用他的一句名言来结束这一页的介绍：“中国不缺少有智慧的人，但缺少有骨气的人。”这句话至今依然振聋发聩。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一页展示了这位科学家横跨欧美的求学之路。从1924年在杭州之江大学初识物理，到济南齐鲁大学深造，再到1926年自费赴美，随后辗转于柏林、剑桥和爱丁堡等欧洲顶尖学府，最终在1930年获得爱丁堡大学物理学博士学位。这段经历不仅让他接触到了当时世界最前沿的科学理论，更培养了他兼容并包的学术视野和严谨的科学精神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这一页我们回到1928年，看看青年束星北与爱因斯坦的相遇。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当时年仅21岁的束星北，带着自己对相对论的思考和两篇论文，远赴柏林求见爱因斯坦。这种勇气和学术自信本身就非常令人钦佩。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爱因斯坦不仅接见了他，还对他的论文大为赏识，并邀请他留在身边做研究助手。这段经历虽然只有大约一年，但对束星北的学术生涯产生了深远的影响，让他得以直接接触到当时物理学最前沿的思想。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虽然关于“正式助手”的身份细节学术界还有讨论，但这段经历的真实性是有充分证据的，包括他们之间的通信以及后来束星北发表的相关论文。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这一页我们来回顾中国雷达技术的起点。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1931年，物理学家束星北先生毅然回国，他放弃了海外优越的条件，投身于祖国的教育事业，足迹遍布南京、杭州、上海、济南等地的高校，为国家培养了大批栋梁之材。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令人瞩目的是，在1945年抗战的烽火岁月中，他带领团队克服了难以想象的困难，成功研制出了中国第一台雷达。这不仅填补了国内技术的空白，更在当时的防空预警中发挥了重要作用，他也因此被誉为“中国雷达之父”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右侧的这张照片展示了那个年代的雷达天线，虽然简陋，但却是中国国防科技起步的见证。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各位好，这一页我们来到了贵州湄潭，重温那段烽火中的求学岁月。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大家看到的这张照片，就是当年浙江大学西迁时的旧址——湄潭文庙。在抗战的艰苦岁月里，浙江大学辗转西迁，最终在湄潭落脚。这里不仅是校舍，更是当时中国科学的摇篮。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在这样艰苦的环境下，物理学家束星北先生坚持教学与科研。他不仅在理论上取得了突破，将洛伦兹变换从匀速发展到加速，更培养出了像程开甲、李政道这样的杰出人才。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正如底部这句话所说，山河破碎之际，他们把课堂设在了破庙里，这种坚韧不拔的精神，正是浙大“求是”校训的生动体现。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这一页我们来认识三位改写了中国乃至世界科学史的杰出人物，他们都曾是著名物理学家束星北的学生。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首先是李政道，他在浙江大学时期深受束星北的启蒙，后来与杨振宁共同获得了1957年的诺贝尔物理学奖，这是华人首次获得这一殊荣。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中间这位是程开甲，被誉为“中国核司令”，也是“两弹一星”元勋。他的毕业论文《相对论的STARK效应》正是在束星北的指导下完成的，他为中国的核武器研究和国防安全做出了巨大贡献。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右边这位是吴健雄，被誉为“核物理女王”和“东方居里夫人”。她通过精妙的实验验证了“宇称不守恒”理论，这一实验结果直接支持了李政道和杨振宁的理论，为他们获得诺贝尔奖奠定了坚实的实验基础。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这三位学生的成就，不仅是他们个人的荣耀，也是老师教育成功的最好证明。正如底部这句话所说：“一位老师最了不起的成就，是教出了超越自己的学生。”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一页是一个沉重的过渡。从1952年到1978年，这二十多年，是一个人一生中最好的年华。然而，在这段时间里，他的主要工作却是打扫厕所。这不仅是时间的流逝，更是命运的巨大转折与沉淀。这段经历看似平凡甚至卑微，却为他日后的人生积累了坚韧的底色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这一页我们来回顾束星北先生人生中最艰难的时期，也是最能体现他人格魅力的“蒙难岁月”。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1952年，束星北来到山东大学物理系，本应是他学术生涯的高峰，却在1958年遭遇了重大变故，被错划为右派，从此跌入人生低谷。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在随后的二十多年里，他被迫放下教鞭，在青岛医学院做起了最底层的工作——打扫厕所、洗刷痰盂。但即便身处如此卑微的境地，他依然没有放弃对物理学的热爱。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1965年，在极其恶劣的环境下，他凭借惊人的毅力，完成了《狭义相对论》的书稿撰写。这不仅是一份学术著作，更是一种精神的见证。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正如我们所说的，他就像现实版的“扫地僧”，在尘埃中守护着科学的火种。这份书稿后来在王淦昌先生的帮助下得以出版，让世人看到了这位科学巨匠的坚守与执着。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各位好，这一页我们来回顾束星北先生生命中最后的绽放时刻。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1978年，全国科学大会的召开标志着科学春天的到来。当时已经71岁高龄的束星北终于得以平反，被调到国家海洋局第一海洋研究所。虽然错过了二十年的黄金岁月，但他没有丝毫懈怠，反而争分夺秒地投入到科研工作中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在生命的最后五年里，他取得了令人瞩目的成就：首先，他开创了中国海洋内波研究的先河，通过黄海测温链观测，填补了国内在这一领域的空白；其次，他为我国首枚洲际导弹“东风五号”的数据舱回收方案提供了关键的计算支持，确保了回收任务的圆满成功；最后，他不忘育人，将毕生所学倾囊相授，为中国海洋物理学培养了一批宝贵的人才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正如屏幕下方这句话所说：“71岁才重新开始，他用最后五年，做完了别人一辈子的事。” 这不仅是对束星北先生的赞叹，更是对老一辈科学家坚韧不拔精神的致敬。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这一页我们来回顾一下束星北先生波澜壮阔的一生。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从1907年出生于扬州，到1928年在爱因斯坦身边担任助手，他始终走在物理学研究的前沿。1931年，他毅然回国，投身教育事业。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他的一生充满传奇，不仅在理论物理上造诣深厚，在应用科学如雷达研制上也立下汗马功劳。尽管经历了二十多年的坎坷岁月，但他从未放弃对科学的追求，在逆境中完成了《狭义相对论》的书稿。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晚年平反后，他依然为国家的科研事业发光发热，直至生命的最后一刻，他还将遗体捐献供医学研究，这种无私奉献的精神令人动容。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这一页我们来回顾束星北先生的著作与学术遗产。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首先，不得不提的是他的《狭义相对论》手稿。这部著作完成于1965年，虽然是在他身后才得以出版，但它是中国早期相对论研究的里程碑。他从洛伦兹变换出发，深入探讨了加速变换方程，这在当时是非常超前的思想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除了理论物理，他在多个领域都有开创性贡献：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在理论物理方面，他是量子力学和相对论的先行者，曾在《物理评论》发表重要论文；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在雷达工程方面，他在1945年就主导研制了中国第一台雷达；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在海洋物理领域，他开创了近海海洋内波研究，并研制了关键的测温设备；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在国防科研上，他为洲际导弹的数据舱回收方案提供了关键的计算支持。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他留下的大量手稿和笔记，至今仍是宝贵的学术财富。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这一页我们看到的是物理学家束星北先生最后的故事。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1983年，束星北先生在青岛逝世。他一生坎坷，却始终心系国家。在生命的最后时刻，他立下遗嘱，将自己的遗体捐献给医学院，希望能为医学研究做最后一点贡献。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然而，令人痛心的是，由于当时的疏忽，这份遗愿并没有得到妥善的执行。他的遗体被遗忘，最终草草掩埋。这不仅是个人的遗憾，更是一个时代的缩影。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正如底部这句话所说：“他把一生都给了这片土地，而这片土地曾把他遗忘。” 这不仅是对历史的反思，也是对这位科学家一生奉献的缅怀。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各位同学，今天我们来探讨一下束星北先生留给我们的宝贵启示。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首先是“坐得住冷板凳”。束星北先生在极其艰苦的环境下，甚至在扫厕所的二十年里，依然没有停止思考和研究，完成了《狭义相对论》的著作。这告诉我们，真正的学者不会被环境所左右，内心的求知欲是源源不断的动力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其次是“跨界的勇气”。他不拘泥于单一的专业领域，从理论物理到应用科学，哪里需要就去哪里。这种打破边界的思维方式，对于我们今天的交叉学科研究依然具有重要的启发意义。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第三是“做人的风骨”。他强调骨气，认为独立人格和求真精神是学者的底线。在学术研究中，我们不仅要追求知识，更要坚守学术道德和人格尊严。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最后是“传承比成果更重要”。束星北先生培养了一大批杰出的科学家，他的教育成就甚至超过了他个人的学术成果。这提醒我们，作为研究生，不仅要关注自己的研究成果，更要注重学术精神的传承和人才的培养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正如屏幕下方这句话所说：“人生最大的幸运，是在最好的年华做自己认同的事；最大的修养，是在最坏的年华仍不放弃自己。”希望大家能从束星北先生的身上汲取力量，在科研道路上坚定前行。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 i="0" u="none" strike="noStrike"/>
            </a:lvl1pPr>
          </a:lstStyle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各位观众，今天我们一同回顾了束星北先生跌宕起伏的一生。他是中国近代物理学的先驱，被誉为“中国的爱因斯坦”，却在时代的洪流中历经坎坷。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正如屏幕上所引用的这段话，个人的奋斗与历史的行程交织在一起。尽管他未能被时代温柔以待，但他留下的科学精神和不屈的脊梁，成为了我们宝贵的精神财富。</a:t>
            </a:r>
          </a:p>
          <a:p>
            <a:pPr marL="0" indent="0" algn="l">
              <a:lnSpc>
                <a:spcPct val="100000"/>
              </a:lnSpc>
            </a:pPr>
            <a:r>
              <a:rPr lang="en-US" sz="1400" b="0" i="0" u="none" strike="noStrike">
                <a:solidFill>
                  <a:srgbClr val="000000"/>
                </a:solidFill>
              </a:rPr>
              <a:t>希望通过今天的介绍，能让大家记住这位被遗忘的天才，也希望未来的每一位求知者都能被时代温柔以待。谢谢大家！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幻灯片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" name="Shape 31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4" name="Shape 3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5" name="Shape 3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6" name="Shape 3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内容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9" name="Shape 5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20" name="Shape 5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1" name="Shape 5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2" name="Shape 5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节标题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5" name="Shape 60"/>
          <p:cNvSpPr txBox="1"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Shape 6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7" name="Shape 6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28" name="Shape 6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两栏内容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1" name="Shape 10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2" name="Shape 11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33" name="Shape 1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4" name="Shape 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5" name="Shape 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较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38" name="Shape 36"/>
          <p:cNvSpPr txBox="1"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39" name="Shape 37"/>
          <p:cNvSpPr txBox="1">
            <a:spLocks noGrp="1"/>
          </p:cNvSpPr>
          <p:nvPr>
            <p:ph type="body" idx="2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0" name="Shape 3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1" name="Shape 39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42" name="Shape 4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3" name="Shape 4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4" name="Shape 4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仅标题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7" name="Shape 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8" name="Shape 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49" name="Shape 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空白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2" name="Shape 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3" name="Shape 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内容与标题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6" name="Shape 44"/>
          <p:cNvSpPr txBox="1">
            <a:spLocks noGrp="1"/>
          </p:cNvSpPr>
          <p:nvPr>
            <p:ph type="body" idx="1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57" name="Shape 45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58" name="Shape 4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9" name="Shape 4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0" name="Shape 4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图片与标题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3" name="Shape 25"/>
          <p:cNvSpPr>
            <a:spLocks noGrp="1"/>
          </p:cNvSpPr>
          <p:nvPr>
            <p:ph type="pic" idx="2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65" name="Shape 2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6" name="Shape 2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Shape 2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标题和竖排文字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0" name="Shape 50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1" name="Shape 5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2" name="Shape 5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3" name="Shape 5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竖排标题与文本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6" name="Shape 16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914400" lvl="1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371600" lvl="2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77" name="Shape 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8" name="Shape 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79" name="Shape 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7" name="Shape 2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Shape 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Shape 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Shape 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默认主题">
    <p:bg>
      <p:bgPr>
        <a:solidFill>
          <a:srgbClr val="FFFFFF">
            <a:alpha val="100000"/>
          </a:srgbClr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5748369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jpeg"/><Relationship Id="rId4" Type="http://schemas.openxmlformats.org/officeDocument/2006/relationships/image" Target="../media/image1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jpeg"/><Relationship Id="rId7" Type="http://schemas.openxmlformats.org/officeDocument/2006/relationships/image" Target="../media/image18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Relationship Id="rId9" Type="http://schemas.openxmlformats.org/officeDocument/2006/relationships/image" Target="../media/image2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sv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9.svg"/><Relationship Id="rId5" Type="http://schemas.openxmlformats.org/officeDocument/2006/relationships/image" Target="../media/image28.png"/><Relationship Id="rId10" Type="http://schemas.openxmlformats.org/officeDocument/2006/relationships/image" Target="../media/image33.svg"/><Relationship Id="rId4" Type="http://schemas.openxmlformats.org/officeDocument/2006/relationships/image" Target="../media/image27.svg"/><Relationship Id="rId9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 t="-10041" b="-10041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0" y="0"/>
            <a:ext cx="7620000" cy="6858000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2A2520">
                  <a:alpha val="95000"/>
                </a:srgbClr>
              </a:gs>
              <a:gs pos="40000">
                <a:srgbClr val="2A2520">
                  <a:alpha val="80000"/>
                </a:srgbClr>
              </a:gs>
              <a:gs pos="100000">
                <a:srgbClr val="2A2520">
                  <a:alpha val="0"/>
                </a:srgbClr>
              </a:gs>
            </a:gsLst>
            <a:lin ang="0"/>
          </a:gra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 txBox="1"/>
          <p:nvPr/>
        </p:nvSpPr>
        <p:spPr>
          <a:xfrm>
            <a:off x="762000" y="1651000"/>
            <a:ext cx="508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C8956C"/>
                </a:solidFill>
                <a:latin typeface="Noto Sans SC"/>
                <a:ea typeface="Noto Sans SC"/>
                <a:cs typeface="Noto Sans SC"/>
                <a:sym typeface="Noto Sans SC"/>
              </a:rPr>
              <a:t>1907 — 1983</a:t>
            </a:r>
            <a:endParaRPr lang="en-US" sz="1100"/>
          </a:p>
        </p:txBody>
      </p:sp>
      <p:sp>
        <p:nvSpPr>
          <p:cNvPr id="4" name="AutoShape 4"/>
          <p:cNvSpPr txBox="1"/>
          <p:nvPr/>
        </p:nvSpPr>
        <p:spPr>
          <a:xfrm>
            <a:off x="762000" y="2413000"/>
            <a:ext cx="5080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6400" b="1" i="0" u="none" strike="noStrike">
                <a:solidFill>
                  <a:srgbClr val="F5F2ED"/>
                </a:solidFill>
                <a:latin typeface="Noto Serif SC"/>
                <a:ea typeface="Noto Serif SC"/>
                <a:cs typeface="Noto Serif SC"/>
                <a:sym typeface="Noto Serif SC"/>
              </a:rPr>
              <a:t>束星北</a:t>
            </a:r>
            <a:endParaRPr lang="en-US" sz="1100"/>
          </a:p>
        </p:txBody>
      </p:sp>
      <p:sp>
        <p:nvSpPr>
          <p:cNvPr id="5" name="AutoShape 5"/>
          <p:cNvSpPr txBox="1"/>
          <p:nvPr/>
        </p:nvSpPr>
        <p:spPr>
          <a:xfrm>
            <a:off x="762000" y="3937000"/>
            <a:ext cx="5080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800" b="0" i="0" u="none" strike="noStrike">
                <a:solidFill>
                  <a:srgbClr val="D0C8BC"/>
                </a:solidFill>
                <a:latin typeface="Noto Serif SC"/>
                <a:ea typeface="Noto Serif SC"/>
                <a:cs typeface="Noto Serif SC"/>
                <a:sym typeface="Noto Serif SC"/>
              </a:rPr>
              <a:t>被遗忘的科学巨星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762000" y="4826000"/>
            <a:ext cx="1016000" cy="38100"/>
          </a:xfrm>
          <a:prstGeom prst="roundRect">
            <a:avLst>
              <a:gd name="adj" fmla="val 0"/>
            </a:avLst>
          </a:prstGeom>
          <a:solidFill>
            <a:srgbClr val="C8956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 txBox="1"/>
          <p:nvPr/>
        </p:nvSpPr>
        <p:spPr>
          <a:xfrm>
            <a:off x="762000" y="5270500"/>
            <a:ext cx="4826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1400" b="0" i="0" u="none" strike="noStrike">
                <a:solidFill>
                  <a:srgbClr val="B0A89C"/>
                </a:solidFill>
                <a:latin typeface="Noto Sans SC"/>
                <a:ea typeface="Noto Sans SC"/>
                <a:cs typeface="Noto Sans SC"/>
                <a:sym typeface="Noto Sans SC"/>
              </a:rPr>
              <a:t>中国的爱因斯坦 · 中国雷达之父</a:t>
            </a:r>
            <a:br>
              <a:rPr lang="en-US" sz="1400" b="0" i="0" u="none" strike="noStrike">
                <a:solidFill>
                  <a:srgbClr val="B0A89C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400" b="0" i="0" u="none" strike="noStrike">
                <a:solidFill>
                  <a:srgbClr val="B0A89C"/>
                </a:solidFill>
                <a:latin typeface="Noto Sans SC"/>
                <a:ea typeface="Noto Sans SC"/>
                <a:cs typeface="Noto Sans SC"/>
                <a:sym typeface="Noto Sans SC"/>
              </a:rPr>
              <a:t>一个天才与时代交织的悲剧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2ED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414000" y="-762000"/>
            <a:ext cx="2794000" cy="2794000"/>
          </a:xfrm>
          <a:prstGeom prst="ellipse">
            <a:avLst/>
          </a:prstGeom>
          <a:solidFill>
            <a:srgbClr val="C06B3E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-762000" y="5334000"/>
            <a:ext cx="2286000" cy="2286000"/>
          </a:xfrm>
          <a:prstGeom prst="ellipse">
            <a:avLst/>
          </a:prstGeom>
          <a:solidFill>
            <a:srgbClr val="C06B3E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 txBox="1"/>
          <p:nvPr/>
        </p:nvSpPr>
        <p:spPr>
          <a:xfrm>
            <a:off x="0" y="508000"/>
            <a:ext cx="12192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600" b="1" i="0" u="none" strike="noStrike">
                <a:solidFill>
                  <a:srgbClr val="3D352E"/>
                </a:solidFill>
                <a:latin typeface="Noto Serif SC"/>
                <a:ea typeface="Noto Serif SC"/>
                <a:cs typeface="Noto Serif SC"/>
                <a:sym typeface="Noto Serif SC"/>
              </a:rPr>
              <a:t>目录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461000" y="1397000"/>
            <a:ext cx="1270000" cy="50800"/>
          </a:xfrm>
          <a:prstGeom prst="roundRect">
            <a:avLst>
              <a:gd name="adj" fmla="val 0"/>
            </a:avLst>
          </a:prstGeom>
          <a:solidFill>
            <a:srgbClr val="C06B3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609600" y="2133600"/>
            <a:ext cx="152400" cy="152400"/>
          </a:xfrm>
          <a:prstGeom prst="roundRect">
            <a:avLst>
              <a:gd name="adj" fmla="val 0"/>
            </a:avLst>
          </a:prstGeom>
          <a:solidFill>
            <a:srgbClr val="C06B3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 txBox="1"/>
          <p:nvPr/>
        </p:nvSpPr>
        <p:spPr>
          <a:xfrm>
            <a:off x="863600" y="2032000"/>
            <a:ext cx="3175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C06B3E"/>
                </a:solidFill>
                <a:latin typeface="Noto Sans SC"/>
                <a:ea typeface="Noto Sans SC"/>
                <a:cs typeface="Noto Sans SC"/>
                <a:sym typeface="Noto Sans SC"/>
              </a:rPr>
              <a:t>01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500" b="1" i="0" u="none" strike="noStrike">
                <a:solidFill>
                  <a:srgbClr val="3D352E"/>
                </a:solidFill>
                <a:latin typeface="Noto Sans SC"/>
                <a:ea typeface="Noto Sans SC"/>
                <a:cs typeface="Noto Sans SC"/>
                <a:sym typeface="Noto Sans SC"/>
              </a:rPr>
              <a:t>人物速写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300" b="0" i="0" u="none" strike="noStrike">
                <a:solidFill>
                  <a:srgbClr val="73695F"/>
                </a:solidFill>
                <a:latin typeface="Noto Sans SC"/>
                <a:ea typeface="Noto Sans SC"/>
                <a:cs typeface="Noto Sans SC"/>
                <a:sym typeface="Noto Sans SC"/>
              </a:rPr>
              <a:t>被称为“中国爱因斯坦”的传奇物理学家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09600" y="2895600"/>
            <a:ext cx="152400" cy="152400"/>
          </a:xfrm>
          <a:prstGeom prst="roundRect">
            <a:avLst>
              <a:gd name="adj" fmla="val 0"/>
            </a:avLst>
          </a:prstGeom>
          <a:solidFill>
            <a:srgbClr val="C06B3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 txBox="1"/>
          <p:nvPr/>
        </p:nvSpPr>
        <p:spPr>
          <a:xfrm>
            <a:off x="863600" y="2794000"/>
            <a:ext cx="3175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C06B3E"/>
                </a:solidFill>
                <a:latin typeface="Noto Sans SC"/>
                <a:ea typeface="Noto Sans SC"/>
                <a:cs typeface="Noto Sans SC"/>
                <a:sym typeface="Noto Sans SC"/>
              </a:rPr>
              <a:t>02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500" b="1" i="0" u="none" strike="noStrike">
                <a:solidFill>
                  <a:srgbClr val="3D352E"/>
                </a:solidFill>
                <a:latin typeface="Noto Sans SC"/>
                <a:ea typeface="Noto Sans SC"/>
                <a:cs typeface="Noto Sans SC"/>
                <a:sym typeface="Noto Sans SC"/>
              </a:rPr>
              <a:t>横跨欧美的求学之路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300" b="0" i="0" u="none" strike="noStrike">
                <a:solidFill>
                  <a:srgbClr val="73695F"/>
                </a:solidFill>
                <a:latin typeface="Noto Sans SC"/>
                <a:ea typeface="Noto Sans SC"/>
                <a:cs typeface="Noto Sans SC"/>
                <a:sym typeface="Noto Sans SC"/>
              </a:rPr>
              <a:t>辗转英法德，遍访世界顶尖物理大师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609600" y="3657600"/>
            <a:ext cx="152400" cy="152400"/>
          </a:xfrm>
          <a:prstGeom prst="roundRect">
            <a:avLst>
              <a:gd name="adj" fmla="val 0"/>
            </a:avLst>
          </a:prstGeom>
          <a:solidFill>
            <a:srgbClr val="C06B3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 txBox="1"/>
          <p:nvPr/>
        </p:nvSpPr>
        <p:spPr>
          <a:xfrm>
            <a:off x="863600" y="3556000"/>
            <a:ext cx="3175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C06B3E"/>
                </a:solidFill>
                <a:latin typeface="Noto Sans SC"/>
                <a:ea typeface="Noto Sans SC"/>
                <a:cs typeface="Noto Sans SC"/>
                <a:sym typeface="Noto Sans SC"/>
              </a:rPr>
              <a:t>03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500" b="1" i="0" u="none" strike="noStrike">
                <a:solidFill>
                  <a:srgbClr val="3D352E"/>
                </a:solidFill>
                <a:latin typeface="Noto Sans SC"/>
                <a:ea typeface="Noto Sans SC"/>
                <a:cs typeface="Noto Sans SC"/>
                <a:sym typeface="Noto Sans SC"/>
              </a:rPr>
              <a:t>1928 · 追随爱因斯坦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300" b="0" i="0" u="none" strike="noStrike">
                <a:solidFill>
                  <a:srgbClr val="73695F"/>
                </a:solidFill>
                <a:latin typeface="Noto Sans SC"/>
                <a:ea typeface="Noto Sans SC"/>
                <a:cs typeface="Noto Sans SC"/>
                <a:sym typeface="Noto Sans SC"/>
              </a:rPr>
              <a:t>普林斯顿高等研究院的学术熏陶与启迪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609600" y="4419600"/>
            <a:ext cx="152400" cy="152400"/>
          </a:xfrm>
          <a:prstGeom prst="roundRect">
            <a:avLst>
              <a:gd name="adj" fmla="val 0"/>
            </a:avLst>
          </a:prstGeom>
          <a:solidFill>
            <a:srgbClr val="C06B3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 txBox="1"/>
          <p:nvPr/>
        </p:nvSpPr>
        <p:spPr>
          <a:xfrm>
            <a:off x="863600" y="4318000"/>
            <a:ext cx="3175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C06B3E"/>
                </a:solidFill>
                <a:latin typeface="Noto Sans SC"/>
                <a:ea typeface="Noto Sans SC"/>
                <a:cs typeface="Noto Sans SC"/>
                <a:sym typeface="Noto Sans SC"/>
              </a:rPr>
              <a:t>04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500" b="1" i="0" u="none" strike="noStrike">
                <a:solidFill>
                  <a:srgbClr val="3D352E"/>
                </a:solidFill>
                <a:latin typeface="Noto Sans SC"/>
                <a:ea typeface="Noto Sans SC"/>
                <a:cs typeface="Noto Sans SC"/>
                <a:sym typeface="Noto Sans SC"/>
              </a:rPr>
              <a:t>毅然回国 · 造雷达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300" b="0" i="0" u="none" strike="noStrike">
                <a:solidFill>
                  <a:srgbClr val="73695F"/>
                </a:solidFill>
                <a:latin typeface="Noto Sans SC"/>
                <a:ea typeface="Noto Sans SC"/>
                <a:cs typeface="Noto Sans SC"/>
                <a:sym typeface="Noto Sans SC"/>
              </a:rPr>
              <a:t>抗战时期研发中国首台雷达，科技救国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609600" y="5181600"/>
            <a:ext cx="152400" cy="152400"/>
          </a:xfrm>
          <a:prstGeom prst="roundRect">
            <a:avLst>
              <a:gd name="adj" fmla="val 0"/>
            </a:avLst>
          </a:prstGeom>
          <a:solidFill>
            <a:srgbClr val="C06B3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 txBox="1"/>
          <p:nvPr/>
        </p:nvSpPr>
        <p:spPr>
          <a:xfrm>
            <a:off x="863600" y="5080000"/>
            <a:ext cx="3175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C06B3E"/>
                </a:solidFill>
                <a:latin typeface="Noto Sans SC"/>
                <a:ea typeface="Noto Sans SC"/>
                <a:cs typeface="Noto Sans SC"/>
                <a:sym typeface="Noto Sans SC"/>
              </a:rPr>
              <a:t>05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500" b="1" i="0" u="none" strike="noStrike">
                <a:solidFill>
                  <a:srgbClr val="3D352E"/>
                </a:solidFill>
                <a:latin typeface="Noto Sans SC"/>
                <a:ea typeface="Noto Sans SC"/>
                <a:cs typeface="Noto Sans SC"/>
                <a:sym typeface="Noto Sans SC"/>
              </a:rPr>
              <a:t>浙江大学湄潭岁月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300" b="0" i="0" u="none" strike="noStrike">
                <a:solidFill>
                  <a:srgbClr val="73695F"/>
                </a:solidFill>
                <a:latin typeface="Noto Sans SC"/>
                <a:ea typeface="Noto Sans SC"/>
                <a:cs typeface="Noto Sans SC"/>
                <a:sym typeface="Noto Sans SC"/>
              </a:rPr>
              <a:t>西迁途中的艰苦办学与科研坚守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4064000" y="2133600"/>
            <a:ext cx="152400" cy="152400"/>
          </a:xfrm>
          <a:prstGeom prst="roundRect">
            <a:avLst>
              <a:gd name="adj" fmla="val 0"/>
            </a:avLst>
          </a:prstGeom>
          <a:solidFill>
            <a:srgbClr val="C06B3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7" name="AutoShape 17"/>
          <p:cNvSpPr txBox="1"/>
          <p:nvPr/>
        </p:nvSpPr>
        <p:spPr>
          <a:xfrm>
            <a:off x="4318000" y="2032000"/>
            <a:ext cx="3175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C06B3E"/>
                </a:solidFill>
                <a:latin typeface="Noto Sans SC"/>
                <a:ea typeface="Noto Sans SC"/>
                <a:cs typeface="Noto Sans SC"/>
                <a:sym typeface="Noto Sans SC"/>
              </a:rPr>
              <a:t>06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500" b="1" i="0" u="none" strike="noStrike">
                <a:solidFill>
                  <a:srgbClr val="3D352E"/>
                </a:solidFill>
                <a:latin typeface="Noto Sans SC"/>
                <a:ea typeface="Noto Sans SC"/>
                <a:cs typeface="Noto Sans SC"/>
                <a:sym typeface="Noto Sans SC"/>
              </a:rPr>
              <a:t>桃李满天下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300" b="0" i="0" u="none" strike="noStrike">
                <a:solidFill>
                  <a:srgbClr val="73695F"/>
                </a:solidFill>
                <a:latin typeface="Noto Sans SC"/>
                <a:ea typeface="Noto Sans SC"/>
                <a:cs typeface="Noto Sans SC"/>
                <a:sym typeface="Noto Sans SC"/>
              </a:rPr>
              <a:t>培养李政道等巨匠，言传身教的育人之道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4064000" y="2895600"/>
            <a:ext cx="152400" cy="152400"/>
          </a:xfrm>
          <a:prstGeom prst="roundRect">
            <a:avLst>
              <a:gd name="adj" fmla="val 0"/>
            </a:avLst>
          </a:prstGeom>
          <a:solidFill>
            <a:srgbClr val="C06B3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19"/>
          <p:cNvSpPr txBox="1"/>
          <p:nvPr/>
        </p:nvSpPr>
        <p:spPr>
          <a:xfrm>
            <a:off x="4318000" y="2794000"/>
            <a:ext cx="3175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C06B3E"/>
                </a:solidFill>
                <a:latin typeface="Noto Sans SC"/>
                <a:ea typeface="Noto Sans SC"/>
                <a:cs typeface="Noto Sans SC"/>
                <a:sym typeface="Noto Sans SC"/>
              </a:rPr>
              <a:t>07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500" b="1" i="0" u="none" strike="noStrike">
                <a:solidFill>
                  <a:srgbClr val="3D352E"/>
                </a:solidFill>
                <a:latin typeface="Noto Sans SC"/>
                <a:ea typeface="Noto Sans SC"/>
                <a:cs typeface="Noto Sans SC"/>
                <a:sym typeface="Noto Sans SC"/>
              </a:rPr>
              <a:t>蒙难岁月 · 扫地僧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300" b="0" i="0" u="none" strike="noStrike">
                <a:solidFill>
                  <a:srgbClr val="73695F"/>
                </a:solidFill>
                <a:latin typeface="Noto Sans SC"/>
                <a:ea typeface="Noto Sans SC"/>
                <a:cs typeface="Noto Sans SC"/>
                <a:sym typeface="Noto Sans SC"/>
              </a:rPr>
              <a:t>特殊年代的坎坷遭遇与内心的坚韧不拔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4064000" y="3657600"/>
            <a:ext cx="152400" cy="152400"/>
          </a:xfrm>
          <a:prstGeom prst="roundRect">
            <a:avLst>
              <a:gd name="adj" fmla="val 0"/>
            </a:avLst>
          </a:prstGeom>
          <a:solidFill>
            <a:srgbClr val="C06B3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21"/>
          <p:cNvSpPr txBox="1"/>
          <p:nvPr/>
        </p:nvSpPr>
        <p:spPr>
          <a:xfrm>
            <a:off x="4318000" y="3556000"/>
            <a:ext cx="3175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C06B3E"/>
                </a:solidFill>
                <a:latin typeface="Noto Sans SC"/>
                <a:ea typeface="Noto Sans SC"/>
                <a:cs typeface="Noto Sans SC"/>
                <a:sym typeface="Noto Sans SC"/>
              </a:rPr>
              <a:t>08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500" b="1" i="0" u="none" strike="noStrike">
                <a:solidFill>
                  <a:srgbClr val="3D352E"/>
                </a:solidFill>
                <a:latin typeface="Noto Sans SC"/>
                <a:ea typeface="Noto Sans SC"/>
                <a:cs typeface="Noto Sans SC"/>
                <a:sym typeface="Noto Sans SC"/>
              </a:rPr>
              <a:t>最后的绽放 · 71岁重启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300" b="0" i="0" u="none" strike="noStrike">
                <a:solidFill>
                  <a:srgbClr val="73695F"/>
                </a:solidFill>
                <a:latin typeface="Noto Sans SC"/>
                <a:ea typeface="Noto Sans SC"/>
                <a:cs typeface="Noto Sans SC"/>
                <a:sym typeface="Noto Sans SC"/>
              </a:rPr>
              <a:t>古稀之年重返讲台，焕发科研第二春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4064000" y="4419600"/>
            <a:ext cx="152400" cy="152400"/>
          </a:xfrm>
          <a:prstGeom prst="roundRect">
            <a:avLst>
              <a:gd name="adj" fmla="val 0"/>
            </a:avLst>
          </a:prstGeom>
          <a:solidFill>
            <a:srgbClr val="C06B3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3" name="AutoShape 23"/>
          <p:cNvSpPr txBox="1"/>
          <p:nvPr/>
        </p:nvSpPr>
        <p:spPr>
          <a:xfrm>
            <a:off x="4318000" y="4318000"/>
            <a:ext cx="3175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C06B3E"/>
                </a:solidFill>
                <a:latin typeface="Noto Sans SC"/>
                <a:ea typeface="Noto Sans SC"/>
                <a:cs typeface="Noto Sans SC"/>
                <a:sym typeface="Noto Sans SC"/>
              </a:rPr>
              <a:t>09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500" b="1" i="0" u="none" strike="noStrike">
                <a:solidFill>
                  <a:srgbClr val="3D352E"/>
                </a:solidFill>
                <a:latin typeface="Noto Sans SC"/>
                <a:ea typeface="Noto Sans SC"/>
                <a:cs typeface="Noto Sans SC"/>
                <a:sym typeface="Noto Sans SC"/>
              </a:rPr>
              <a:t>人生大事年表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300" b="0" i="0" u="none" strike="noStrike">
                <a:solidFill>
                  <a:srgbClr val="73695F"/>
                </a:solidFill>
                <a:latin typeface="Noto Sans SC"/>
                <a:ea typeface="Noto Sans SC"/>
                <a:cs typeface="Noto Sans SC"/>
                <a:sym typeface="Noto Sans SC"/>
              </a:rPr>
              <a:t>梳理先生跌宕起伏的百年人生轨迹</a:t>
            </a:r>
            <a:endParaRPr lang="en-US" sz="1100"/>
          </a:p>
        </p:txBody>
      </p:sp>
      <p:sp>
        <p:nvSpPr>
          <p:cNvPr id="24" name="AutoShape 24"/>
          <p:cNvSpPr/>
          <p:nvPr/>
        </p:nvSpPr>
        <p:spPr>
          <a:xfrm>
            <a:off x="4064000" y="5181600"/>
            <a:ext cx="152400" cy="152400"/>
          </a:xfrm>
          <a:prstGeom prst="roundRect">
            <a:avLst>
              <a:gd name="adj" fmla="val 0"/>
            </a:avLst>
          </a:prstGeom>
          <a:solidFill>
            <a:srgbClr val="C06B3E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5" name="AutoShape 25"/>
          <p:cNvSpPr txBox="1"/>
          <p:nvPr/>
        </p:nvSpPr>
        <p:spPr>
          <a:xfrm>
            <a:off x="4318000" y="5080000"/>
            <a:ext cx="3175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C06B3E"/>
                </a:solidFill>
                <a:latin typeface="Noto Sans SC"/>
                <a:ea typeface="Noto Sans SC"/>
                <a:cs typeface="Noto Sans SC"/>
                <a:sym typeface="Noto Sans SC"/>
              </a:rPr>
              <a:t>10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500" b="1" i="0" u="none" strike="noStrike">
                <a:solidFill>
                  <a:srgbClr val="3D352E"/>
                </a:solidFill>
                <a:latin typeface="Noto Sans SC"/>
                <a:ea typeface="Noto Sans SC"/>
                <a:cs typeface="Noto Sans SC"/>
                <a:sym typeface="Noto Sans SC"/>
              </a:rPr>
              <a:t>著作与学术遗产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300" b="0" i="0" u="none" strike="noStrike">
                <a:solidFill>
                  <a:srgbClr val="73695F"/>
                </a:solidFill>
                <a:latin typeface="Noto Sans SC"/>
                <a:ea typeface="Noto Sans SC"/>
                <a:cs typeface="Noto Sans SC"/>
                <a:sym typeface="Noto Sans SC"/>
              </a:rPr>
              <a:t>跨越时空的物理思想与珍贵手稿留存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8483600" y="1968500"/>
            <a:ext cx="2870200" cy="4191000"/>
          </a:xfrm>
          <a:prstGeom prst="roundRect">
            <a:avLst>
              <a:gd name="adj" fmla="val 0"/>
            </a:avLst>
          </a:prstGeom>
          <a:solidFill>
            <a:srgbClr val="A67C52">
              <a:alpha val="1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7" name="Picture 27"/>
          <p:cNvPicPr>
            <a:picLocks noChangeAspect="1"/>
          </p:cNvPicPr>
          <p:nvPr/>
        </p:nvPicPr>
        <p:blipFill>
          <a:blip r:embed="rId3"/>
          <a:srcRect t="2222" b="2222"/>
          <a:stretch>
            <a:fillRect/>
          </a:stretch>
        </p:blipFill>
        <p:spPr>
          <a:xfrm>
            <a:off x="8547100" y="2032000"/>
            <a:ext cx="2743200" cy="4064000"/>
          </a:xfrm>
          <a:prstGeom prst="rect">
            <a:avLst/>
          </a:prstGeom>
          <a:noFill/>
          <a:ln w="25400" cap="flat" cmpd="sng">
            <a:solidFill>
              <a:srgbClr val="A67C52">
                <a:alpha val="100000"/>
              </a:srgbClr>
            </a:solidFill>
            <a:prstDash val="solid"/>
            <a:round/>
          </a:ln>
        </p:spPr>
      </p:pic>
      <p:sp>
        <p:nvSpPr>
          <p:cNvPr id="28" name="AutoShape 28"/>
          <p:cNvSpPr txBox="1"/>
          <p:nvPr/>
        </p:nvSpPr>
        <p:spPr>
          <a:xfrm>
            <a:off x="8483600" y="6159500"/>
            <a:ext cx="28702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0" i="1" u="none" strike="noStrike">
                <a:solidFill>
                  <a:srgbClr val="6B5B4B"/>
                </a:solidFill>
                <a:latin typeface="Noto Serif SC"/>
                <a:ea typeface="Noto Serif SC"/>
                <a:cs typeface="Noto Serif SC"/>
                <a:sym typeface="Noto Serif SC"/>
              </a:rPr>
              <a:t>“中国雷达之父” —— 束星北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525000" y="4445000"/>
            <a:ext cx="3810000" cy="3810000"/>
          </a:xfrm>
          <a:prstGeom prst="ellipse">
            <a:avLst/>
          </a:prstGeom>
          <a:solidFill>
            <a:srgbClr val="A0522D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-635000" y="-635000"/>
            <a:ext cx="2540000" cy="2540000"/>
          </a:xfrm>
          <a:prstGeom prst="ellipse">
            <a:avLst/>
          </a:prstGeom>
          <a:solidFill>
            <a:srgbClr val="A0522D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 txBox="1"/>
          <p:nvPr/>
        </p:nvSpPr>
        <p:spPr>
          <a:xfrm>
            <a:off x="635000" y="508000"/>
            <a:ext cx="1092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4A423B"/>
                </a:solidFill>
                <a:latin typeface="Noto Serif SC"/>
                <a:ea typeface="Noto Serif SC"/>
                <a:cs typeface="Noto Serif SC"/>
                <a:sym typeface="Noto Serif SC"/>
              </a:rPr>
              <a:t>人物速写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635000" y="1206500"/>
            <a:ext cx="1016000" cy="50800"/>
          </a:xfrm>
          <a:prstGeom prst="roundRect">
            <a:avLst>
              <a:gd name="adj" fmla="val 0"/>
            </a:avLst>
          </a:prstGeom>
          <a:solidFill>
            <a:srgbClr val="A0522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 t="3090" b="3090"/>
          <a:stretch>
            <a:fillRect/>
          </a:stretch>
        </p:blipFill>
        <p:spPr>
          <a:xfrm>
            <a:off x="635000" y="1651000"/>
            <a:ext cx="2794000" cy="4064000"/>
          </a:xfrm>
          <a:prstGeom prst="rect">
            <a:avLst/>
          </a:prstGeom>
          <a:noFill/>
          <a:ln w="25400" cap="flat" cmpd="sng">
            <a:solidFill>
              <a:srgbClr val="A0522D">
                <a:alpha val="100000"/>
              </a:srgbClr>
            </a:solidFill>
            <a:prstDash val="solid"/>
            <a:round/>
          </a:ln>
        </p:spPr>
      </p:pic>
      <p:sp>
        <p:nvSpPr>
          <p:cNvPr id="7" name="AutoShape 7"/>
          <p:cNvSpPr txBox="1"/>
          <p:nvPr/>
        </p:nvSpPr>
        <p:spPr>
          <a:xfrm>
            <a:off x="3810000" y="1651000"/>
            <a:ext cx="7747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600" b="0" i="0" u="none" strike="noStrike">
                <a:solidFill>
                  <a:srgbClr val="3C3C3C"/>
                </a:solidFill>
                <a:latin typeface="Noto Sans SC"/>
                <a:ea typeface="Noto Sans SC"/>
                <a:cs typeface="Noto Sans SC"/>
                <a:sym typeface="Noto Sans SC"/>
              </a:rPr>
              <a:t>束星北（1907—1983），名传保，字星北，江苏扬州人，中国著名理论物理学家、教育家。早年游学欧美，曾师从爱因斯坦、玻尔等科学巨匠，在相对论、量子力学等前沿领域造诣深厚，是中国近代物理学发展的重要奠基人之一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3810000" y="3048000"/>
            <a:ext cx="3746500" cy="952500"/>
          </a:xfrm>
          <a:prstGeom prst="roundRect">
            <a:avLst>
              <a:gd name="adj" fmla="val 0"/>
            </a:avLst>
          </a:prstGeom>
          <a:solidFill>
            <a:srgbClr val="A0522D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/>
          <p:nvPr/>
        </p:nvSpPr>
        <p:spPr>
          <a:xfrm>
            <a:off x="3810000" y="3263900"/>
            <a:ext cx="50800" cy="508000"/>
          </a:xfrm>
          <a:prstGeom prst="roundRect">
            <a:avLst>
              <a:gd name="adj" fmla="val 0"/>
            </a:avLst>
          </a:prstGeom>
          <a:solidFill>
            <a:srgbClr val="A0522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 txBox="1"/>
          <p:nvPr/>
        </p:nvSpPr>
        <p:spPr>
          <a:xfrm>
            <a:off x="4000500" y="3149600"/>
            <a:ext cx="3556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A0522D"/>
                </a:solidFill>
                <a:latin typeface="Noto Sans SC"/>
                <a:ea typeface="Noto Sans SC"/>
                <a:cs typeface="Noto Sans SC"/>
                <a:sym typeface="Noto Sans SC"/>
              </a:rPr>
              <a:t>中国雷达之父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300" b="0" i="0" u="none" strike="noStrike">
                <a:solidFill>
                  <a:srgbClr val="5A5A5A"/>
                </a:solidFill>
                <a:latin typeface="Noto Sans SC"/>
                <a:ea typeface="Noto Sans SC"/>
                <a:cs typeface="Noto Sans SC"/>
                <a:sym typeface="Noto Sans SC"/>
              </a:rPr>
              <a:t>开创我国雷达研究先河，为国防科技与电子工程奠定重要基础。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7747000" y="3048000"/>
            <a:ext cx="3746500" cy="952500"/>
          </a:xfrm>
          <a:prstGeom prst="roundRect">
            <a:avLst>
              <a:gd name="adj" fmla="val 0"/>
            </a:avLst>
          </a:prstGeom>
          <a:solidFill>
            <a:srgbClr val="A0522D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/>
          <p:nvPr/>
        </p:nvSpPr>
        <p:spPr>
          <a:xfrm>
            <a:off x="7747000" y="3263900"/>
            <a:ext cx="50800" cy="508000"/>
          </a:xfrm>
          <a:prstGeom prst="roundRect">
            <a:avLst>
              <a:gd name="adj" fmla="val 0"/>
            </a:avLst>
          </a:prstGeom>
          <a:solidFill>
            <a:srgbClr val="A0522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 txBox="1"/>
          <p:nvPr/>
        </p:nvSpPr>
        <p:spPr>
          <a:xfrm>
            <a:off x="7937500" y="3149600"/>
            <a:ext cx="3556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A0522D"/>
                </a:solidFill>
                <a:latin typeface="Noto Sans SC"/>
                <a:ea typeface="Noto Sans SC"/>
                <a:cs typeface="Noto Sans SC"/>
                <a:sym typeface="Noto Sans SC"/>
              </a:rPr>
              <a:t>海洋内波先驱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300" b="0" i="0" u="none" strike="noStrike">
                <a:solidFill>
                  <a:srgbClr val="5A5A5A"/>
                </a:solidFill>
                <a:latin typeface="Noto Sans SC"/>
                <a:ea typeface="Noto Sans SC"/>
                <a:cs typeface="Noto Sans SC"/>
                <a:sym typeface="Noto Sans SC"/>
              </a:rPr>
              <a:t>率先开展海洋内波研究，填补了国内海洋物理领域的空白。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3810000" y="4191000"/>
            <a:ext cx="3746500" cy="952500"/>
          </a:xfrm>
          <a:prstGeom prst="roundRect">
            <a:avLst>
              <a:gd name="adj" fmla="val 0"/>
            </a:avLst>
          </a:prstGeom>
          <a:solidFill>
            <a:srgbClr val="A0522D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/>
          <p:nvPr/>
        </p:nvSpPr>
        <p:spPr>
          <a:xfrm>
            <a:off x="3810000" y="4406900"/>
            <a:ext cx="50800" cy="508000"/>
          </a:xfrm>
          <a:prstGeom prst="roundRect">
            <a:avLst>
              <a:gd name="adj" fmla="val 0"/>
            </a:avLst>
          </a:prstGeom>
          <a:solidFill>
            <a:srgbClr val="A0522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 txBox="1"/>
          <p:nvPr/>
        </p:nvSpPr>
        <p:spPr>
          <a:xfrm>
            <a:off x="4000500" y="4292600"/>
            <a:ext cx="3556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A0522D"/>
                </a:solidFill>
                <a:latin typeface="Noto Sans SC"/>
                <a:ea typeface="Noto Sans SC"/>
                <a:cs typeface="Noto Sans SC"/>
                <a:sym typeface="Noto Sans SC"/>
              </a:rPr>
              <a:t>物理界泰斗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300" b="0" i="0" u="none" strike="noStrike">
                <a:solidFill>
                  <a:srgbClr val="5A5A5A"/>
                </a:solidFill>
                <a:latin typeface="Noto Sans SC"/>
                <a:ea typeface="Noto Sans SC"/>
                <a:cs typeface="Noto Sans SC"/>
                <a:sym typeface="Noto Sans SC"/>
              </a:rPr>
              <a:t>曾担任爱因斯坦研究助手，学术视野开阔，造诣享誉国际。</a:t>
            </a:r>
          </a:p>
        </p:txBody>
      </p:sp>
      <p:sp>
        <p:nvSpPr>
          <p:cNvPr id="17" name="AutoShape 17"/>
          <p:cNvSpPr/>
          <p:nvPr/>
        </p:nvSpPr>
        <p:spPr>
          <a:xfrm>
            <a:off x="7747000" y="4191000"/>
            <a:ext cx="3746500" cy="952500"/>
          </a:xfrm>
          <a:prstGeom prst="roundRect">
            <a:avLst>
              <a:gd name="adj" fmla="val 0"/>
            </a:avLst>
          </a:prstGeom>
          <a:solidFill>
            <a:srgbClr val="A0522D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8" name="AutoShape 18"/>
          <p:cNvSpPr/>
          <p:nvPr/>
        </p:nvSpPr>
        <p:spPr>
          <a:xfrm>
            <a:off x="7747000" y="4406900"/>
            <a:ext cx="50800" cy="508000"/>
          </a:xfrm>
          <a:prstGeom prst="roundRect">
            <a:avLst>
              <a:gd name="adj" fmla="val 0"/>
            </a:avLst>
          </a:prstGeom>
          <a:solidFill>
            <a:srgbClr val="A0522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19"/>
          <p:cNvSpPr txBox="1"/>
          <p:nvPr/>
        </p:nvSpPr>
        <p:spPr>
          <a:xfrm>
            <a:off x="7937500" y="4292600"/>
            <a:ext cx="3556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A0522D"/>
                </a:solidFill>
                <a:latin typeface="Noto Sans SC"/>
                <a:ea typeface="Noto Sans SC"/>
                <a:cs typeface="Noto Sans SC"/>
                <a:sym typeface="Noto Sans SC"/>
              </a:rPr>
              <a:t>桃李满天下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300" b="0" i="0" u="none" strike="noStrike">
                <a:solidFill>
                  <a:srgbClr val="5A5A5A"/>
                </a:solidFill>
                <a:latin typeface="Noto Sans SC"/>
                <a:ea typeface="Noto Sans SC"/>
                <a:cs typeface="Noto Sans SC"/>
                <a:sym typeface="Noto Sans SC"/>
              </a:rPr>
              <a:t>李政道、程开甲、吴健雄等一大批科学巨匠皆出其门下。</a:t>
            </a:r>
          </a:p>
        </p:txBody>
      </p:sp>
      <p:sp>
        <p:nvSpPr>
          <p:cNvPr id="20" name="AutoShape 20"/>
          <p:cNvSpPr/>
          <p:nvPr/>
        </p:nvSpPr>
        <p:spPr>
          <a:xfrm>
            <a:off x="635000" y="5461000"/>
            <a:ext cx="10922000" cy="889000"/>
          </a:xfrm>
          <a:prstGeom prst="roundRect">
            <a:avLst>
              <a:gd name="adj" fmla="val 0"/>
            </a:avLst>
          </a:prstGeom>
          <a:solidFill>
            <a:srgbClr val="A0522D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1" name="AutoShape 21"/>
          <p:cNvSpPr txBox="1"/>
          <p:nvPr/>
        </p:nvSpPr>
        <p:spPr>
          <a:xfrm>
            <a:off x="762000" y="558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800" b="0" i="1" u="none" strike="noStrike">
                <a:solidFill>
                  <a:srgbClr val="A0522D"/>
                </a:solidFill>
                <a:latin typeface="Kaiti SC"/>
                <a:ea typeface="Kaiti SC"/>
                <a:cs typeface="Kaiti SC"/>
                <a:sym typeface="Kaiti SC"/>
              </a:rPr>
              <a:t>“中国不缺少有智慧的人，但缺少有骨气的人。” —— 束星北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2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525000" y="-1270000"/>
            <a:ext cx="3810000" cy="3810000"/>
          </a:xfrm>
          <a:prstGeom prst="ellipse">
            <a:avLst/>
          </a:prstGeom>
          <a:solidFill>
            <a:srgbClr val="B86F45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-1016000" y="5080000"/>
            <a:ext cx="2540000" cy="2540000"/>
          </a:xfrm>
          <a:prstGeom prst="ellipse">
            <a:avLst/>
          </a:prstGeom>
          <a:solidFill>
            <a:srgbClr val="B86F45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 txBox="1"/>
          <p:nvPr/>
        </p:nvSpPr>
        <p:spPr>
          <a:xfrm>
            <a:off x="0" y="508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erif SC"/>
                <a:ea typeface="Noto Serif SC"/>
                <a:cs typeface="Noto Serif SC"/>
                <a:sym typeface="Noto Serif SC"/>
              </a:rPr>
              <a:t>横跨欧美的求学之路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1016000" y="2095500"/>
            <a:ext cx="10160000" cy="25400"/>
          </a:xfrm>
          <a:prstGeom prst="roundRect">
            <a:avLst>
              <a:gd name="adj" fmla="val 0"/>
            </a:avLst>
          </a:prstGeom>
          <a:solidFill>
            <a:srgbClr val="B86F45">
              <a:alpha val="3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/>
          <p:nvPr/>
        </p:nvSpPr>
        <p:spPr>
          <a:xfrm>
            <a:off x="1447800" y="2032000"/>
            <a:ext cx="152400" cy="152400"/>
          </a:xfrm>
          <a:prstGeom prst="ellipse">
            <a:avLst/>
          </a:prstGeom>
          <a:solidFill>
            <a:srgbClr val="B86F4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 txBox="1"/>
          <p:nvPr/>
        </p:nvSpPr>
        <p:spPr>
          <a:xfrm>
            <a:off x="635000" y="2413000"/>
            <a:ext cx="177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B86F45"/>
                </a:solidFill>
                <a:latin typeface="Noto Sans SC"/>
                <a:ea typeface="Noto Sans SC"/>
                <a:cs typeface="Noto Sans SC"/>
                <a:sym typeface="Noto Sans SC"/>
              </a:rPr>
              <a:t>1924</a:t>
            </a:r>
            <a:endParaRPr lang="en-US" sz="1100"/>
          </a:p>
        </p:txBody>
      </p:sp>
      <p:sp>
        <p:nvSpPr>
          <p:cNvPr id="8" name="AutoShape 8"/>
          <p:cNvSpPr txBox="1"/>
          <p:nvPr/>
        </p:nvSpPr>
        <p:spPr>
          <a:xfrm>
            <a:off x="635000" y="2857500"/>
            <a:ext cx="177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之江大学</a:t>
            </a:r>
            <a:b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（杭州）</a:t>
            </a:r>
            <a:endParaRPr lang="en-US" sz="1100"/>
          </a:p>
        </p:txBody>
      </p:sp>
      <p:sp>
        <p:nvSpPr>
          <p:cNvPr id="9" name="AutoShape 9"/>
          <p:cNvSpPr txBox="1"/>
          <p:nvPr/>
        </p:nvSpPr>
        <p:spPr>
          <a:xfrm>
            <a:off x="635000" y="3492500"/>
            <a:ext cx="177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初识物理，奠定扎实的</a:t>
            </a:r>
            <a:br>
              <a:rPr lang="en-US" sz="12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2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数理基础与求学志向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3606800" y="2032000"/>
            <a:ext cx="152400" cy="152400"/>
          </a:xfrm>
          <a:prstGeom prst="ellipse">
            <a:avLst/>
          </a:prstGeom>
          <a:solidFill>
            <a:srgbClr val="B86F4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 txBox="1"/>
          <p:nvPr/>
        </p:nvSpPr>
        <p:spPr>
          <a:xfrm>
            <a:off x="2794000" y="2413000"/>
            <a:ext cx="177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B86F45"/>
                </a:solidFill>
                <a:latin typeface="Noto Sans SC"/>
                <a:ea typeface="Noto Sans SC"/>
                <a:cs typeface="Noto Sans SC"/>
                <a:sym typeface="Noto Sans SC"/>
              </a:rPr>
              <a:t>1925</a:t>
            </a:r>
            <a:endParaRPr lang="en-US" sz="1100"/>
          </a:p>
        </p:txBody>
      </p:sp>
      <p:sp>
        <p:nvSpPr>
          <p:cNvPr id="12" name="AutoShape 12"/>
          <p:cNvSpPr txBox="1"/>
          <p:nvPr/>
        </p:nvSpPr>
        <p:spPr>
          <a:xfrm>
            <a:off x="2794000" y="2857500"/>
            <a:ext cx="177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齐鲁大学</a:t>
            </a:r>
            <a:b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（济南）</a:t>
            </a:r>
            <a:endParaRPr lang="en-US" sz="1100"/>
          </a:p>
        </p:txBody>
      </p:sp>
      <p:sp>
        <p:nvSpPr>
          <p:cNvPr id="13" name="AutoShape 13"/>
          <p:cNvSpPr txBox="1"/>
          <p:nvPr/>
        </p:nvSpPr>
        <p:spPr>
          <a:xfrm>
            <a:off x="2794000" y="3492500"/>
            <a:ext cx="177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深造数理，拓宽学术视野</a:t>
            </a:r>
            <a:br>
              <a:rPr lang="en-US" sz="12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2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接触近代科学体系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5765800" y="2032000"/>
            <a:ext cx="152400" cy="152400"/>
          </a:xfrm>
          <a:prstGeom prst="ellipse">
            <a:avLst/>
          </a:prstGeom>
          <a:solidFill>
            <a:srgbClr val="B86F4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 txBox="1"/>
          <p:nvPr/>
        </p:nvSpPr>
        <p:spPr>
          <a:xfrm>
            <a:off x="4953000" y="2413000"/>
            <a:ext cx="177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B86F45"/>
                </a:solidFill>
                <a:latin typeface="Noto Sans SC"/>
                <a:ea typeface="Noto Sans SC"/>
                <a:cs typeface="Noto Sans SC"/>
                <a:sym typeface="Noto Sans SC"/>
              </a:rPr>
              <a:t>1926</a:t>
            </a:r>
            <a:endParaRPr lang="en-US" sz="1100"/>
          </a:p>
        </p:txBody>
      </p:sp>
      <p:sp>
        <p:nvSpPr>
          <p:cNvPr id="16" name="AutoShape 16"/>
          <p:cNvSpPr txBox="1"/>
          <p:nvPr/>
        </p:nvSpPr>
        <p:spPr>
          <a:xfrm>
            <a:off x="4953000" y="2857500"/>
            <a:ext cx="177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自费赴美</a:t>
            </a:r>
            <a:b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加州/拜克大学</a:t>
            </a:r>
            <a:endParaRPr lang="en-US" sz="1100"/>
          </a:p>
        </p:txBody>
      </p:sp>
      <p:sp>
        <p:nvSpPr>
          <p:cNvPr id="17" name="AutoShape 17"/>
          <p:cNvSpPr txBox="1"/>
          <p:nvPr/>
        </p:nvSpPr>
        <p:spPr>
          <a:xfrm>
            <a:off x="4953000" y="3492500"/>
            <a:ext cx="177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跨洋求学，接触前沿理论</a:t>
            </a:r>
            <a:br>
              <a:rPr lang="en-US" sz="12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2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开启国际化学术旅程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7924800" y="2032000"/>
            <a:ext cx="152400" cy="152400"/>
          </a:xfrm>
          <a:prstGeom prst="ellipse">
            <a:avLst/>
          </a:prstGeom>
          <a:solidFill>
            <a:srgbClr val="B86F4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9" name="AutoShape 19"/>
          <p:cNvSpPr txBox="1"/>
          <p:nvPr/>
        </p:nvSpPr>
        <p:spPr>
          <a:xfrm>
            <a:off x="7112000" y="2413000"/>
            <a:ext cx="177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B86F45"/>
                </a:solidFill>
                <a:latin typeface="Noto Sans SC"/>
                <a:ea typeface="Noto Sans SC"/>
                <a:cs typeface="Noto Sans SC"/>
                <a:sym typeface="Noto Sans SC"/>
              </a:rPr>
              <a:t>1927-1928</a:t>
            </a:r>
            <a:endParaRPr lang="en-US" sz="1100"/>
          </a:p>
        </p:txBody>
      </p:sp>
      <p:sp>
        <p:nvSpPr>
          <p:cNvPr id="20" name="AutoShape 20"/>
          <p:cNvSpPr txBox="1"/>
          <p:nvPr/>
        </p:nvSpPr>
        <p:spPr>
          <a:xfrm>
            <a:off x="7112000" y="2857500"/>
            <a:ext cx="177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欧洲游学</a:t>
            </a:r>
            <a:b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柏林/剑桥/爱丁堡</a:t>
            </a:r>
            <a:endParaRPr lang="en-US" sz="1100"/>
          </a:p>
        </p:txBody>
      </p:sp>
      <p:sp>
        <p:nvSpPr>
          <p:cNvPr id="21" name="AutoShape 21"/>
          <p:cNvSpPr txBox="1"/>
          <p:nvPr/>
        </p:nvSpPr>
        <p:spPr>
          <a:xfrm>
            <a:off x="7112000" y="3492500"/>
            <a:ext cx="177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辗转欧洲顶尖学府</a:t>
            </a:r>
            <a:br>
              <a:rPr lang="en-US" sz="12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2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博采众长，兼容并包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10083800" y="2032000"/>
            <a:ext cx="152400" cy="152400"/>
          </a:xfrm>
          <a:prstGeom prst="ellipse">
            <a:avLst/>
          </a:prstGeom>
          <a:solidFill>
            <a:srgbClr val="B86F45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3" name="AutoShape 23"/>
          <p:cNvSpPr txBox="1"/>
          <p:nvPr/>
        </p:nvSpPr>
        <p:spPr>
          <a:xfrm>
            <a:off x="9271000" y="2413000"/>
            <a:ext cx="177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B86F45"/>
                </a:solidFill>
                <a:latin typeface="Noto Sans SC"/>
                <a:ea typeface="Noto Sans SC"/>
                <a:cs typeface="Noto Sans SC"/>
                <a:sym typeface="Noto Sans SC"/>
              </a:rPr>
              <a:t>1930</a:t>
            </a:r>
            <a:endParaRPr lang="en-US" sz="1100"/>
          </a:p>
        </p:txBody>
      </p:sp>
      <p:sp>
        <p:nvSpPr>
          <p:cNvPr id="24" name="AutoShape 24"/>
          <p:cNvSpPr txBox="1"/>
          <p:nvPr/>
        </p:nvSpPr>
        <p:spPr>
          <a:xfrm>
            <a:off x="9271000" y="2857500"/>
            <a:ext cx="177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获博士学位</a:t>
            </a:r>
            <a:b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爱丁堡大学</a:t>
            </a:r>
            <a:endParaRPr lang="en-US" sz="1100"/>
          </a:p>
        </p:txBody>
      </p:sp>
      <p:sp>
        <p:nvSpPr>
          <p:cNvPr id="25" name="AutoShape 25"/>
          <p:cNvSpPr txBox="1"/>
          <p:nvPr/>
        </p:nvSpPr>
        <p:spPr>
          <a:xfrm>
            <a:off x="9271000" y="3492500"/>
            <a:ext cx="177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学成归国，载誉而归</a:t>
            </a:r>
            <a:br>
              <a:rPr lang="en-US" sz="12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2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开启科研新篇章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762000" y="4445000"/>
            <a:ext cx="5334000" cy="1905000"/>
          </a:xfrm>
          <a:prstGeom prst="roundRect">
            <a:avLst>
              <a:gd name="adj" fmla="val 0"/>
            </a:avLst>
          </a:prstGeom>
          <a:solidFill>
            <a:srgbClr val="B86F45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7" name="AutoShape 27"/>
          <p:cNvSpPr txBox="1"/>
          <p:nvPr/>
        </p:nvSpPr>
        <p:spPr>
          <a:xfrm>
            <a:off x="952500" y="4635500"/>
            <a:ext cx="49530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>短短数年间，他辗转于世界最顶尖的学府，师从当时物理学界的泰斗级人物，在理论推导与实验验证的双重磨砺中打下了坚实的科学根基。这段横跨欧美、兼容并包的求学经历，不仅塑造了他严谨的科学思维与开阔的学术视野，更让他深刻理解了科学无国界的真谛，为其日后在物理学领域的探索与突破埋下了关键的伏笔。</a:t>
            </a:r>
            <a:endParaRPr lang="en-US" sz="1100"/>
          </a:p>
        </p:txBody>
      </p:sp>
      <p:sp>
        <p:nvSpPr>
          <p:cNvPr id="28" name="AutoShape 28"/>
          <p:cNvSpPr/>
          <p:nvPr/>
        </p:nvSpPr>
        <p:spPr>
          <a:xfrm>
            <a:off x="6350000" y="4445000"/>
            <a:ext cx="5207000" cy="1905000"/>
          </a:xfrm>
          <a:prstGeom prst="roundRect">
            <a:avLst>
              <a:gd name="adj" fmla="val 0"/>
            </a:avLst>
          </a:prstGeom>
          <a:solidFill>
            <a:srgbClr val="EBEBEB">
              <a:alpha val="40000"/>
            </a:srgbClr>
          </a:solidFill>
          <a:ln w="12700" cap="flat" cmpd="sng">
            <a:solidFill>
              <a:srgbClr val="B86F45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9" name="Picture 2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04000" y="4889500"/>
            <a:ext cx="812800" cy="812800"/>
          </a:xfrm>
          <a:prstGeom prst="rect">
            <a:avLst/>
          </a:prstGeom>
        </p:spPr>
      </p:pic>
      <p:sp>
        <p:nvSpPr>
          <p:cNvPr id="30" name="AutoShape 30"/>
          <p:cNvSpPr txBox="1"/>
          <p:nvPr/>
        </p:nvSpPr>
        <p:spPr>
          <a:xfrm>
            <a:off x="7620000" y="4635500"/>
            <a:ext cx="3937000" cy="165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B86F45"/>
                </a:solidFill>
                <a:latin typeface="Noto Serif SC"/>
                <a:ea typeface="Noto Serif SC"/>
                <a:cs typeface="Noto Serif SC"/>
                <a:sym typeface="Noto Serif SC"/>
              </a:rPr>
              <a:t>学术灯塔的熏陶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古老的欧洲学府不仅是知识的殿堂，更是科学精神的摇篮。在那些承载着厚重历史的教学楼与实验室里，他汲取着人类智慧的结晶，将东西方的学术传统融会贯通，最终成就了独特的治学之道与科研品格。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AF7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525000" y="4445000"/>
            <a:ext cx="3810000" cy="3810000"/>
          </a:xfrm>
          <a:prstGeom prst="ellipse">
            <a:avLst/>
          </a:prstGeom>
          <a:solidFill>
            <a:srgbClr val="B45309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-635000" y="-635000"/>
            <a:ext cx="2540000" cy="2540000"/>
          </a:xfrm>
          <a:prstGeom prst="ellipse">
            <a:avLst/>
          </a:prstGeom>
          <a:solidFill>
            <a:srgbClr val="B45309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 txBox="1"/>
          <p:nvPr/>
        </p:nvSpPr>
        <p:spPr>
          <a:xfrm>
            <a:off x="508000" y="508000"/>
            <a:ext cx="11176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B45309"/>
                </a:solidFill>
                <a:latin typeface="Noto Serif SC"/>
                <a:ea typeface="Noto Serif SC"/>
                <a:cs typeface="Noto Serif SC"/>
                <a:sym typeface="Noto Serif SC"/>
              </a:rPr>
              <a:t>1928 · 在爱因斯坦身边</a:t>
            </a:r>
            <a:endParaRPr lang="en-US" sz="1100"/>
          </a:p>
        </p:txBody>
      </p:sp>
      <p:sp>
        <p:nvSpPr>
          <p:cNvPr id="5" name="AutoShape 5"/>
          <p:cNvSpPr txBox="1"/>
          <p:nvPr/>
        </p:nvSpPr>
        <p:spPr>
          <a:xfrm>
            <a:off x="508000" y="1587500"/>
            <a:ext cx="6350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1928年，21岁的束星北怀揣着对相对论的独到思考，带着两篇精心撰写的论文远赴柏林，登门求见爱因斯坦。彼时的爱因斯坦已是物理学界的泰斗，而这位中国青年凭借扎实的数理功底与大胆的学术见解，敲开了科学巨匠的大门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508000" y="3238500"/>
            <a:ext cx="6350000" cy="952500"/>
          </a:xfrm>
          <a:prstGeom prst="roundRect">
            <a:avLst>
              <a:gd name="adj" fmla="val 0"/>
            </a:avLst>
          </a:prstGeom>
          <a:solidFill>
            <a:srgbClr val="B45309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8500" y="3530600"/>
            <a:ext cx="355600" cy="355600"/>
          </a:xfrm>
          <a:prstGeom prst="rect">
            <a:avLst/>
          </a:prstGeom>
        </p:spPr>
      </p:pic>
      <p:sp>
        <p:nvSpPr>
          <p:cNvPr id="8" name="AutoShape 8"/>
          <p:cNvSpPr txBox="1"/>
          <p:nvPr/>
        </p:nvSpPr>
        <p:spPr>
          <a:xfrm>
            <a:off x="1206500" y="3302000"/>
            <a:ext cx="5588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B45309"/>
                </a:solidFill>
                <a:latin typeface="Noto Sans SC"/>
                <a:ea typeface="Noto Sans SC"/>
                <a:cs typeface="Noto Sans SC"/>
                <a:sym typeface="Noto Sans SC"/>
              </a:rPr>
              <a:t>学术起点：直击理论前沿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深度参与引力场方程与广义相对论的核心讨论，近距离汲取大师思想精髓，为其理论物理研究奠定坚实基础。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508000" y="4318000"/>
            <a:ext cx="6350000" cy="952500"/>
          </a:xfrm>
          <a:prstGeom prst="roundRect">
            <a:avLst>
              <a:gd name="adj" fmla="val 0"/>
            </a:avLst>
          </a:prstGeom>
          <a:solidFill>
            <a:srgbClr val="B45309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98500" y="4610100"/>
            <a:ext cx="355600" cy="355600"/>
          </a:xfrm>
          <a:prstGeom prst="rect">
            <a:avLst/>
          </a:prstGeom>
        </p:spPr>
      </p:pic>
      <p:sp>
        <p:nvSpPr>
          <p:cNvPr id="11" name="AutoShape 11"/>
          <p:cNvSpPr txBox="1"/>
          <p:nvPr/>
        </p:nvSpPr>
        <p:spPr>
          <a:xfrm>
            <a:off x="1206500" y="4381500"/>
            <a:ext cx="5588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B45309"/>
                </a:solidFill>
                <a:latin typeface="Noto Sans SC"/>
                <a:ea typeface="Noto Sans SC"/>
                <a:cs typeface="Noto Sans SC"/>
                <a:sym typeface="Noto Sans SC"/>
              </a:rPr>
              <a:t>学术积淀：成果的萌芽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</a:b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这段经历促成了其学术爆发，1936年在《物理评论》发表《爱因斯坦引力定律的非静态解》，成为其早期学术成就的重要见证。</a:t>
            </a:r>
            <a:endParaRPr lang="en-US" sz="1100"/>
          </a:p>
        </p:txBody>
      </p:sp>
      <p:sp>
        <p:nvSpPr>
          <p:cNvPr id="12" name="AutoShape 12"/>
          <p:cNvSpPr txBox="1"/>
          <p:nvPr/>
        </p:nvSpPr>
        <p:spPr>
          <a:xfrm>
            <a:off x="508000" y="5588000"/>
            <a:ext cx="6350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注：关于“正式助手”的身份界定学界尚存细节争议，但束星北与爱因斯坦的通信手稿及发表的相关论文，确凿印证了这段珍贵的学术交集。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7112000" y="2286000"/>
            <a:ext cx="4572000" cy="3048000"/>
          </a:xfrm>
          <a:prstGeom prst="roundRect">
            <a:avLst>
              <a:gd name="adj" fmla="val 0"/>
            </a:avLst>
          </a:prstGeom>
          <a:solidFill>
            <a:srgbClr val="3D352E">
              <a:alpha val="100000"/>
            </a:srgbClr>
          </a:solidFill>
          <a:ln w="25400" cap="flat" cmpd="sng">
            <a:solidFill>
              <a:srgbClr val="B45309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302500" y="2476500"/>
            <a:ext cx="457200" cy="457200"/>
          </a:xfrm>
          <a:prstGeom prst="rect">
            <a:avLst/>
          </a:prstGeom>
        </p:spPr>
      </p:pic>
      <p:sp>
        <p:nvSpPr>
          <p:cNvPr id="15" name="AutoShape 15"/>
          <p:cNvSpPr txBox="1"/>
          <p:nvPr/>
        </p:nvSpPr>
        <p:spPr>
          <a:xfrm>
            <a:off x="7366000" y="3048000"/>
            <a:ext cx="4064000" cy="177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33333"/>
              </a:lnSpc>
              <a:defRPr/>
            </a:pPr>
            <a:r>
              <a:rPr lang="en-US" sz="2000" b="0" i="0" u="none" strike="noStrike">
                <a:solidFill>
                  <a:srgbClr val="F5F0E6"/>
                </a:solidFill>
                <a:latin typeface="Kaiti SC"/>
                <a:ea typeface="Kaiti SC"/>
                <a:cs typeface="Kaiti SC"/>
                <a:sym typeface="Kaiti SC"/>
              </a:rPr>
              <a:t>“他对我的论文非常赏识，不仅认真研读，还与我多次探讨其中的细节，这对我而言是莫大的鼓舞与肯定。”</a:t>
            </a:r>
            <a:endParaRPr lang="en-US" sz="1100"/>
          </a:p>
        </p:txBody>
      </p:sp>
      <p:sp>
        <p:nvSpPr>
          <p:cNvPr id="16" name="AutoShape 16"/>
          <p:cNvSpPr txBox="1"/>
          <p:nvPr/>
        </p:nvSpPr>
        <p:spPr>
          <a:xfrm>
            <a:off x="7366000" y="4826000"/>
            <a:ext cx="406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F5F0E6">
                    <a:alpha val="70196"/>
                  </a:srgbClr>
                </a:solidFill>
                <a:latin typeface="Kaiti SC"/>
                <a:ea typeface="Kaiti SC"/>
                <a:cs typeface="Kaiti SC"/>
                <a:sym typeface="Kaiti SC"/>
              </a:rPr>
              <a:t>—— 束星北 · 晚年回忆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525000" y="4445000"/>
            <a:ext cx="3810000" cy="3810000"/>
          </a:xfrm>
          <a:prstGeom prst="ellipse">
            <a:avLst/>
          </a:prstGeom>
          <a:solidFill>
            <a:srgbClr val="8B4513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-635000" y="-635000"/>
            <a:ext cx="1905000" cy="1905000"/>
          </a:xfrm>
          <a:prstGeom prst="ellipse">
            <a:avLst/>
          </a:prstGeom>
          <a:solidFill>
            <a:srgbClr val="8B4513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 txBox="1"/>
          <p:nvPr/>
        </p:nvSpPr>
        <p:spPr>
          <a:xfrm>
            <a:off x="0" y="381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erif SC"/>
                <a:ea typeface="Noto Serif SC"/>
                <a:cs typeface="Noto Serif SC"/>
                <a:sym typeface="Noto Serif SC"/>
              </a:rPr>
              <a:t>1931回国 · 1945 · 中国第一台雷达</a:t>
            </a:r>
            <a:endParaRPr lang="en-US" sz="1100"/>
          </a:p>
        </p:txBody>
      </p:sp>
      <p:sp>
        <p:nvSpPr>
          <p:cNvPr id="5" name="AutoShape 5"/>
          <p:cNvSpPr txBox="1"/>
          <p:nvPr/>
        </p:nvSpPr>
        <p:spPr>
          <a:xfrm>
            <a:off x="508000" y="1397000"/>
            <a:ext cx="533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8B4513"/>
                </a:solidFill>
                <a:latin typeface="Noto Sans SC"/>
                <a:ea typeface="Noto Sans SC"/>
                <a:cs typeface="Noto Sans SC"/>
                <a:sym typeface="Noto Sans SC"/>
              </a:rPr>
              <a:t>01 / 毅然归国，投身教育</a:t>
            </a:r>
            <a:endParaRPr lang="en-US" sz="1100"/>
          </a:p>
        </p:txBody>
      </p:sp>
      <p:sp>
        <p:nvSpPr>
          <p:cNvPr id="6" name="AutoShape 6"/>
          <p:cNvSpPr txBox="1"/>
          <p:nvPr/>
        </p:nvSpPr>
        <p:spPr>
          <a:xfrm>
            <a:off x="508000" y="1905000"/>
            <a:ext cx="5334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1931年，束星北婉拒海外科研机构的极力挽留，放弃优渥的物质条件，怀抱“科学救国”的理想毅然归国。他将毕生所学倾注于祖国的教育事业，辗转多所高校执教，为国家培养了大批顶尖物理人才。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508000" y="3111500"/>
            <a:ext cx="5334000" cy="825500"/>
          </a:xfrm>
          <a:prstGeom prst="roundRect">
            <a:avLst>
              <a:gd name="adj" fmla="val 0"/>
            </a:avLst>
          </a:prstGeom>
          <a:solidFill>
            <a:srgbClr val="8B4513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8500" y="3365500"/>
            <a:ext cx="304800" cy="304800"/>
          </a:xfrm>
          <a:prstGeom prst="rect">
            <a:avLst/>
          </a:prstGeom>
        </p:spPr>
      </p:pic>
      <p:sp>
        <p:nvSpPr>
          <p:cNvPr id="9" name="AutoShape 9"/>
          <p:cNvSpPr txBox="1"/>
          <p:nvPr/>
        </p:nvSpPr>
        <p:spPr>
          <a:xfrm>
            <a:off x="1079500" y="3238500"/>
            <a:ext cx="4699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>执教足迹：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南京中央军官学校 → 浙江大学 → 暨南大学 → 交通大学 → 山东大学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508000" y="4191000"/>
            <a:ext cx="5334000" cy="1651000"/>
          </a:xfrm>
          <a:prstGeom prst="roundRect">
            <a:avLst>
              <a:gd name="adj" fmla="val 0"/>
            </a:avLst>
          </a:prstGeom>
          <a:solidFill>
            <a:srgbClr val="FFFFFF">
              <a:alpha val="100000"/>
            </a:srgbClr>
          </a:solidFill>
          <a:ln w="25400" cap="flat" cmpd="sng">
            <a:solidFill>
              <a:srgbClr val="8B4513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 txBox="1"/>
          <p:nvPr/>
        </p:nvSpPr>
        <p:spPr>
          <a:xfrm>
            <a:off x="698500" y="4318000"/>
            <a:ext cx="4953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600" b="1" i="0" u="none" strike="noStrike">
                <a:solidFill>
                  <a:srgbClr val="8B4513"/>
                </a:solidFill>
                <a:latin typeface="Noto Sans SC"/>
                <a:ea typeface="Noto Sans SC"/>
                <a:cs typeface="Noto Sans SC"/>
                <a:sym typeface="Noto Sans SC"/>
              </a:rPr>
              <a:t>1945 · 抗战烽火中的技术突破</a:t>
            </a:r>
            <a:endParaRPr lang="en-US" sz="1100"/>
          </a:p>
          <a:p>
            <a:pPr marL="0" indent="0" algn="l">
              <a:lnSpc>
                <a:spcPct val="116666"/>
              </a:lnSpc>
            </a:pPr>
            <a:r>
              <a:rPr lang="en-US" sz="13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在艰苦卓绝的抗战时期，束星北带领团队克服器材短缺、技术封锁等重重困难，成功研制出</a:t>
            </a:r>
            <a:r>
              <a:rPr lang="en-US" sz="1300" b="1" i="0" u="none" strike="noStrike">
                <a:solidFill>
                  <a:srgbClr val="8B4513"/>
                </a:solidFill>
                <a:latin typeface="Noto Sans SC"/>
                <a:ea typeface="Noto Sans SC"/>
                <a:cs typeface="Noto Sans SC"/>
                <a:sym typeface="Noto Sans SC"/>
              </a:rPr>
              <a:t>中国第一台雷达</a:t>
            </a:r>
            <a:r>
              <a:rPr lang="en-US" sz="1300" b="0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，填补了国内国防科技的空白，他也因此被誉为“中国雷达之父”，为战时防空预警立下汗马功劳。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5"/>
          <a:srcRect t="3320" b="3320"/>
          <a:stretch>
            <a:fillRect/>
          </a:stretch>
        </p:blipFill>
        <p:spPr>
          <a:xfrm>
            <a:off x="6350000" y="1651000"/>
            <a:ext cx="4826000" cy="3175000"/>
          </a:xfrm>
          <a:prstGeom prst="roundRect">
            <a:avLst>
              <a:gd name="adj" fmla="val 4000"/>
            </a:avLst>
          </a:prstGeom>
          <a:noFill/>
          <a:ln w="12700" cap="flat" cmpd="sng">
            <a:solidFill>
              <a:srgbClr val="DCDCDC">
                <a:alpha val="100000"/>
              </a:srgbClr>
            </a:solidFill>
            <a:prstDash val="solid"/>
            <a:round/>
          </a:ln>
        </p:spPr>
      </p:pic>
      <p:sp>
        <p:nvSpPr>
          <p:cNvPr id="13" name="AutoShape 13"/>
          <p:cNvSpPr txBox="1"/>
          <p:nvPr/>
        </p:nvSpPr>
        <p:spPr>
          <a:xfrm>
            <a:off x="6350000" y="4953000"/>
            <a:ext cx="482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图：上世纪老式雷达天线（资料图），见证了中国早期雷达技术的起步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254000" y="6032500"/>
            <a:ext cx="11684000" cy="508000"/>
          </a:xfrm>
          <a:prstGeom prst="roundRect">
            <a:avLst>
              <a:gd name="adj" fmla="val 0"/>
            </a:avLst>
          </a:prstGeom>
          <a:solidFill>
            <a:srgbClr val="F0F0F0">
              <a:alpha val="5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 txBox="1"/>
          <p:nvPr/>
        </p:nvSpPr>
        <p:spPr>
          <a:xfrm>
            <a:off x="381000" y="6121400"/>
            <a:ext cx="1143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注：束星北先生不仅在雷达领域建树卓著，更广泛涉足激光、无人机、袖珍发报机等前沿技术研究，留下了数百万字珍贵的科研手稿，成为中国近代物理学的宝贵遗产。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525000" y="-1270000"/>
            <a:ext cx="3810000" cy="3810000"/>
          </a:xfrm>
          <a:prstGeom prst="ellipse">
            <a:avLst/>
          </a:prstGeom>
          <a:solidFill>
            <a:srgbClr val="B85C38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-1016000" y="5080000"/>
            <a:ext cx="2540000" cy="2540000"/>
          </a:xfrm>
          <a:prstGeom prst="ellipse">
            <a:avLst/>
          </a:prstGeom>
          <a:solidFill>
            <a:srgbClr val="B85C38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 txBox="1"/>
          <p:nvPr/>
        </p:nvSpPr>
        <p:spPr>
          <a:xfrm>
            <a:off x="0" y="508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erif SC"/>
                <a:ea typeface="Noto Serif SC"/>
                <a:cs typeface="Noto Serif SC"/>
                <a:sym typeface="Noto Serif SC"/>
              </a:rPr>
              <a:t>湄潭岁月 · 烽火中的课堂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762000" y="1524000"/>
            <a:ext cx="4318000" cy="3238500"/>
          </a:xfrm>
          <a:prstGeom prst="roundRect">
            <a:avLst>
              <a:gd name="adj" fmla="val 3921"/>
            </a:avLst>
          </a:prstGeom>
          <a:noFill/>
          <a:ln w="12700" cap="flat" cmpd="sng">
            <a:solidFill>
              <a:srgbClr val="DCDCDC">
                <a:alpha val="100000"/>
              </a:srgbClr>
            </a:solidFill>
            <a:prstDash val="solid"/>
            <a:round/>
          </a:ln>
          <a:effectLst>
            <a:outerShdw blurRad="127000" dist="50800" dir="2700000" algn="tl">
              <a:srgbClr val="000000">
                <a:alpha val="10000"/>
              </a:srgbClr>
            </a:outerShdw>
          </a:effectLst>
        </p:spPr>
      </p:pic>
      <p:sp>
        <p:nvSpPr>
          <p:cNvPr id="6" name="AutoShape 6"/>
          <p:cNvSpPr txBox="1"/>
          <p:nvPr/>
        </p:nvSpPr>
        <p:spPr>
          <a:xfrm>
            <a:off x="762000" y="4889500"/>
            <a:ext cx="431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666666"/>
                </a:solidFill>
                <a:latin typeface="Noto Serif SC"/>
                <a:ea typeface="Noto Serif SC"/>
                <a:cs typeface="Noto Serif SC"/>
                <a:sym typeface="Noto Serif SC"/>
              </a:rPr>
              <a:t>贵州湄潭 · 浙江大学西迁旧址（文庙）</a:t>
            </a:r>
            <a:endParaRPr lang="en-US" sz="1100"/>
          </a:p>
        </p:txBody>
      </p:sp>
      <p:sp>
        <p:nvSpPr>
          <p:cNvPr id="7" name="AutoShape 7"/>
          <p:cNvSpPr txBox="1"/>
          <p:nvPr/>
        </p:nvSpPr>
        <p:spPr>
          <a:xfrm>
            <a:off x="5461000" y="1524000"/>
            <a:ext cx="5969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444444"/>
                </a:solidFill>
                <a:latin typeface="Noto Serif SC"/>
                <a:ea typeface="Noto Serif SC"/>
                <a:cs typeface="Noto Serif SC"/>
                <a:sym typeface="Noto Serif SC"/>
              </a:rPr>
              <a:t>抗战时期，浙江大学西迁贵州湄潭。在这座黔北小城的破旧庙宇与祠堂里，物理学家束星北一边坚持广义相对论的前沿研究，一边传道授业，用知识的火种照亮了乱世求学之路，培养出一批后来改写中国科学史的顶尖人才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5461000" y="2794000"/>
            <a:ext cx="5969000" cy="787400"/>
          </a:xfrm>
          <a:prstGeom prst="roundRect">
            <a:avLst>
              <a:gd name="adj" fmla="val 0"/>
            </a:avLst>
          </a:prstGeom>
          <a:solidFill>
            <a:srgbClr val="F5F1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51500" y="3035300"/>
            <a:ext cx="304800" cy="304800"/>
          </a:xfrm>
          <a:prstGeom prst="rect">
            <a:avLst/>
          </a:prstGeom>
        </p:spPr>
      </p:pic>
      <p:sp>
        <p:nvSpPr>
          <p:cNvPr id="10" name="AutoShape 10"/>
          <p:cNvSpPr txBox="1"/>
          <p:nvPr/>
        </p:nvSpPr>
        <p:spPr>
          <a:xfrm>
            <a:off x="6096000" y="2870200"/>
            <a:ext cx="5270500" cy="787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理论突破：开创加速变换方程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突破洛伦兹匀速变换的局限，创造性推导出加速变换方程，展现出超前的物理思想与学术胆识。</a:t>
            </a:r>
          </a:p>
        </p:txBody>
      </p:sp>
      <p:sp>
        <p:nvSpPr>
          <p:cNvPr id="11" name="AutoShape 11"/>
          <p:cNvSpPr/>
          <p:nvPr/>
        </p:nvSpPr>
        <p:spPr>
          <a:xfrm>
            <a:off x="5461000" y="3708400"/>
            <a:ext cx="5969000" cy="787400"/>
          </a:xfrm>
          <a:prstGeom prst="roundRect">
            <a:avLst>
              <a:gd name="adj" fmla="val 0"/>
            </a:avLst>
          </a:prstGeom>
          <a:solidFill>
            <a:srgbClr val="F5F1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51500" y="3949700"/>
            <a:ext cx="304800" cy="304800"/>
          </a:xfrm>
          <a:prstGeom prst="rect">
            <a:avLst/>
          </a:prstGeom>
        </p:spPr>
      </p:pic>
      <p:sp>
        <p:nvSpPr>
          <p:cNvPr id="13" name="AutoShape 13"/>
          <p:cNvSpPr txBox="1"/>
          <p:nvPr/>
        </p:nvSpPr>
        <p:spPr>
          <a:xfrm>
            <a:off x="6096000" y="3784600"/>
            <a:ext cx="5270500" cy="787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薪火相传：程开甲的科研起点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“核司令”程开甲在此完成毕业论文，并担任束星北的助手，开启了其传奇的核物理研究之路。</a:t>
            </a:r>
          </a:p>
        </p:txBody>
      </p:sp>
      <p:sp>
        <p:nvSpPr>
          <p:cNvPr id="14" name="AutoShape 14"/>
          <p:cNvSpPr/>
          <p:nvPr/>
        </p:nvSpPr>
        <p:spPr>
          <a:xfrm>
            <a:off x="5461000" y="4622800"/>
            <a:ext cx="5969000" cy="787400"/>
          </a:xfrm>
          <a:prstGeom prst="roundRect">
            <a:avLst>
              <a:gd name="adj" fmla="val 0"/>
            </a:avLst>
          </a:prstGeom>
          <a:solidFill>
            <a:srgbClr val="F5F1E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651500" y="4864100"/>
            <a:ext cx="304800" cy="304800"/>
          </a:xfrm>
          <a:prstGeom prst="rect">
            <a:avLst/>
          </a:prstGeom>
        </p:spPr>
      </p:pic>
      <p:sp>
        <p:nvSpPr>
          <p:cNvPr id="16" name="AutoShape 16"/>
          <p:cNvSpPr txBox="1"/>
          <p:nvPr/>
        </p:nvSpPr>
        <p:spPr>
          <a:xfrm>
            <a:off x="6096000" y="4699000"/>
            <a:ext cx="5270500" cy="787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启蒙之光：李政道的物理萌芽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2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李政道在此接受早期物理启蒙，建立了坚实的理论基础，后赴美师从费米，成为诺贝尔物理学奖得主。</a:t>
            </a:r>
          </a:p>
        </p:txBody>
      </p:sp>
      <p:sp>
        <p:nvSpPr>
          <p:cNvPr id="17" name="AutoShape 17"/>
          <p:cNvSpPr txBox="1"/>
          <p:nvPr/>
        </p:nvSpPr>
        <p:spPr>
          <a:xfrm>
            <a:off x="762000" y="59055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1" u="none" strike="noStrike">
                <a:solidFill>
                  <a:srgbClr val="B85C38"/>
                </a:solidFill>
                <a:latin typeface="Kaiti SC"/>
                <a:ea typeface="Kaiti SC"/>
                <a:cs typeface="Kaiti SC"/>
                <a:sym typeface="Kaiti SC"/>
              </a:rPr>
              <a:t>“山河破碎之际，他把课堂设在了破庙里，用学识与风骨，撑起了中国科学的脊梁。”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8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1270000" y="-1270000"/>
            <a:ext cx="3810000" cy="3810000"/>
          </a:xfrm>
          <a:prstGeom prst="ellipse">
            <a:avLst/>
          </a:prstGeom>
          <a:solidFill>
            <a:srgbClr val="A0522D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10160000" y="5080000"/>
            <a:ext cx="3175000" cy="3175000"/>
          </a:xfrm>
          <a:prstGeom prst="ellipse">
            <a:avLst/>
          </a:prstGeom>
          <a:solidFill>
            <a:srgbClr val="A0522D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 txBox="1"/>
          <p:nvPr/>
        </p:nvSpPr>
        <p:spPr>
          <a:xfrm>
            <a:off x="0" y="508000"/>
            <a:ext cx="12192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200" b="0" i="0" u="none" strike="noStrike">
                <a:solidFill>
                  <a:srgbClr val="333333"/>
                </a:solidFill>
                <a:latin typeface="Noto Serif SC"/>
                <a:ea typeface="Noto Serif SC"/>
                <a:cs typeface="Noto Serif SC"/>
                <a:sym typeface="Noto Serif SC"/>
              </a:rPr>
              <a:t>桃李满天下 · 三位改写历史的学生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 l="9357" r="9357"/>
          <a:stretch>
            <a:fillRect/>
          </a:stretch>
        </p:blipFill>
        <p:spPr>
          <a:xfrm>
            <a:off x="1397000" y="1651000"/>
            <a:ext cx="1778000" cy="1778000"/>
          </a:xfrm>
          <a:prstGeom prst="ellipse">
            <a:avLst/>
          </a:prstGeom>
          <a:noFill/>
          <a:ln w="25400" cap="flat" cmpd="sng">
            <a:solidFill>
              <a:srgbClr val="A0522D">
                <a:alpha val="20000"/>
              </a:srgbClr>
            </a:solidFill>
            <a:prstDash val="solid"/>
            <a:round/>
          </a:ln>
        </p:spPr>
      </p:pic>
      <p:sp>
        <p:nvSpPr>
          <p:cNvPr id="6" name="AutoShape 6"/>
          <p:cNvSpPr txBox="1"/>
          <p:nvPr/>
        </p:nvSpPr>
        <p:spPr>
          <a:xfrm>
            <a:off x="508000" y="3556000"/>
            <a:ext cx="3556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李政道</a:t>
            </a:r>
            <a:endParaRPr lang="en-US" sz="1100"/>
          </a:p>
        </p:txBody>
      </p:sp>
      <p:sp>
        <p:nvSpPr>
          <p:cNvPr id="7" name="AutoShape 7"/>
          <p:cNvSpPr txBox="1"/>
          <p:nvPr/>
        </p:nvSpPr>
        <p:spPr>
          <a:xfrm>
            <a:off x="508000" y="4064000"/>
            <a:ext cx="3556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A0522D"/>
                </a:solidFill>
                <a:latin typeface="Noto Sans SC"/>
                <a:ea typeface="Noto Sans SC"/>
                <a:cs typeface="Noto Sans SC"/>
                <a:sym typeface="Noto Sans SC"/>
              </a:rPr>
              <a:t>1957年诺贝尔物理学奖得主</a:t>
            </a:r>
            <a:endParaRPr lang="en-US" sz="1100"/>
          </a:p>
        </p:txBody>
      </p:sp>
      <p:sp>
        <p:nvSpPr>
          <p:cNvPr id="8" name="AutoShape 8"/>
          <p:cNvSpPr txBox="1"/>
          <p:nvPr/>
        </p:nvSpPr>
        <p:spPr>
          <a:xfrm>
            <a:off x="635000" y="4572000"/>
            <a:ext cx="330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6666"/>
              </a:lnSpc>
              <a:defRPr/>
            </a:pPr>
            <a:r>
              <a:rPr lang="en-US" sz="13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浙江大学时期束星北的物理启蒙学生，后与杨振宁共获诺奖，开启了华人问鼎世界顶级科学奖项的先河。</a:t>
            </a:r>
            <a:endParaRPr lang="en-US" sz="1100"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 l="21874" r="21875"/>
          <a:stretch>
            <a:fillRect/>
          </a:stretch>
        </p:blipFill>
        <p:spPr>
          <a:xfrm>
            <a:off x="5207000" y="1651000"/>
            <a:ext cx="1778000" cy="1778000"/>
          </a:xfrm>
          <a:prstGeom prst="ellipse">
            <a:avLst/>
          </a:prstGeom>
          <a:noFill/>
          <a:ln w="25400" cap="flat" cmpd="sng">
            <a:solidFill>
              <a:srgbClr val="A0522D">
                <a:alpha val="20000"/>
              </a:srgbClr>
            </a:solidFill>
            <a:prstDash val="solid"/>
            <a:round/>
          </a:ln>
        </p:spPr>
      </p:pic>
      <p:sp>
        <p:nvSpPr>
          <p:cNvPr id="10" name="AutoShape 10"/>
          <p:cNvSpPr txBox="1"/>
          <p:nvPr/>
        </p:nvSpPr>
        <p:spPr>
          <a:xfrm>
            <a:off x="4318000" y="3556000"/>
            <a:ext cx="3556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程开甲</a:t>
            </a:r>
            <a:endParaRPr lang="en-US" sz="1100"/>
          </a:p>
        </p:txBody>
      </p:sp>
      <p:sp>
        <p:nvSpPr>
          <p:cNvPr id="11" name="AutoShape 11"/>
          <p:cNvSpPr txBox="1"/>
          <p:nvPr/>
        </p:nvSpPr>
        <p:spPr>
          <a:xfrm>
            <a:off x="4318000" y="4064000"/>
            <a:ext cx="3556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A0522D"/>
                </a:solidFill>
                <a:latin typeface="Noto Sans SC"/>
                <a:ea typeface="Noto Sans SC"/>
                <a:cs typeface="Noto Sans SC"/>
                <a:sym typeface="Noto Sans SC"/>
              </a:rPr>
              <a:t>“两弹一星”元勋 · “中国核司令”</a:t>
            </a:r>
            <a:endParaRPr lang="en-US" sz="1100"/>
          </a:p>
        </p:txBody>
      </p:sp>
      <p:sp>
        <p:nvSpPr>
          <p:cNvPr id="12" name="AutoShape 12"/>
          <p:cNvSpPr txBox="1"/>
          <p:nvPr/>
        </p:nvSpPr>
        <p:spPr>
          <a:xfrm>
            <a:off x="4445000" y="4572000"/>
            <a:ext cx="330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6666"/>
              </a:lnSpc>
              <a:defRPr/>
            </a:pPr>
            <a:r>
              <a:rPr lang="en-US" sz="13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在束星北指导下完成毕业论文《相对论的STARK效应》，毕生投身国防科技事业，为中国核武器研究铸就坚实盾牌。</a:t>
            </a:r>
            <a:endParaRPr lang="en-US" sz="1100"/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5"/>
          <a:srcRect l="16266" r="16266"/>
          <a:stretch>
            <a:fillRect/>
          </a:stretch>
        </p:blipFill>
        <p:spPr>
          <a:xfrm>
            <a:off x="9017000" y="1651000"/>
            <a:ext cx="1778000" cy="1778000"/>
          </a:xfrm>
          <a:prstGeom prst="ellipse">
            <a:avLst/>
          </a:prstGeom>
          <a:noFill/>
          <a:ln w="25400" cap="flat" cmpd="sng">
            <a:solidFill>
              <a:srgbClr val="A0522D">
                <a:alpha val="20000"/>
              </a:srgbClr>
            </a:solidFill>
            <a:prstDash val="solid"/>
            <a:round/>
          </a:ln>
        </p:spPr>
      </p:pic>
      <p:sp>
        <p:nvSpPr>
          <p:cNvPr id="14" name="AutoShape 14"/>
          <p:cNvSpPr txBox="1"/>
          <p:nvPr/>
        </p:nvSpPr>
        <p:spPr>
          <a:xfrm>
            <a:off x="8128000" y="3556000"/>
            <a:ext cx="3556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吴健雄</a:t>
            </a:r>
            <a:endParaRPr lang="en-US" sz="1100"/>
          </a:p>
        </p:txBody>
      </p:sp>
      <p:sp>
        <p:nvSpPr>
          <p:cNvPr id="15" name="AutoShape 15"/>
          <p:cNvSpPr txBox="1"/>
          <p:nvPr/>
        </p:nvSpPr>
        <p:spPr>
          <a:xfrm>
            <a:off x="8128000" y="4064000"/>
            <a:ext cx="3556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A0522D"/>
                </a:solidFill>
                <a:latin typeface="Noto Sans SC"/>
                <a:ea typeface="Noto Sans SC"/>
                <a:cs typeface="Noto Sans SC"/>
                <a:sym typeface="Noto Sans SC"/>
              </a:rPr>
              <a:t>“核物理女王” · “东方居里夫人”</a:t>
            </a:r>
            <a:endParaRPr lang="en-US" sz="1100"/>
          </a:p>
        </p:txBody>
      </p:sp>
      <p:sp>
        <p:nvSpPr>
          <p:cNvPr id="16" name="AutoShape 16"/>
          <p:cNvSpPr txBox="1"/>
          <p:nvPr/>
        </p:nvSpPr>
        <p:spPr>
          <a:xfrm>
            <a:off x="8255000" y="4572000"/>
            <a:ext cx="330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16666"/>
              </a:lnSpc>
              <a:defRPr/>
            </a:pPr>
            <a:r>
              <a:rPr lang="en-US" sz="13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以精密实验验证了“宇称不守恒”理论，为李政道、杨振宁的诺奖奠定了坚实的实验基础，享誉全球物理学界。</a:t>
            </a:r>
            <a:endParaRPr lang="en-US" sz="1100"/>
          </a:p>
        </p:txBody>
      </p:sp>
      <p:sp>
        <p:nvSpPr>
          <p:cNvPr id="17" name="AutoShape 17"/>
          <p:cNvSpPr txBox="1"/>
          <p:nvPr/>
        </p:nvSpPr>
        <p:spPr>
          <a:xfrm>
            <a:off x="381000" y="5969000"/>
            <a:ext cx="1143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505050"/>
                </a:solidFill>
                <a:latin typeface="Kaiti SC"/>
                <a:ea typeface="Kaiti SC"/>
                <a:cs typeface="Kaiti SC"/>
                <a:sym typeface="Kaiti SC"/>
              </a:rPr>
              <a:t>“一位老师最了不起的成就，是教出了超越自己的学生。”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252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1270000" y="-1270000"/>
            <a:ext cx="5080000" cy="5080000"/>
          </a:xfrm>
          <a:prstGeom prst="ellipse">
            <a:avLst/>
          </a:prstGeom>
          <a:solidFill>
            <a:srgbClr val="C8956C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8382000" y="4318000"/>
            <a:ext cx="6350000" cy="6350000"/>
          </a:xfrm>
          <a:prstGeom prst="ellipse">
            <a:avLst/>
          </a:prstGeom>
          <a:solidFill>
            <a:srgbClr val="B0A89C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 txBox="1"/>
          <p:nvPr/>
        </p:nvSpPr>
        <p:spPr>
          <a:xfrm>
            <a:off x="0" y="2032000"/>
            <a:ext cx="12192000" cy="1524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800" b="1" i="0" u="none" strike="noStrike">
                <a:solidFill>
                  <a:srgbClr val="F5F2ED"/>
                </a:solidFill>
                <a:latin typeface="Noto Serif SC"/>
                <a:ea typeface="Noto Serif SC"/>
                <a:cs typeface="Noto Serif SC"/>
                <a:sym typeface="Noto Serif SC"/>
              </a:rPr>
              <a:t>命运的转折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5334000" y="3619500"/>
            <a:ext cx="1524000" cy="25400"/>
          </a:xfrm>
          <a:prstGeom prst="roundRect">
            <a:avLst>
              <a:gd name="adj" fmla="val 0"/>
            </a:avLst>
          </a:prstGeom>
          <a:solidFill>
            <a:srgbClr val="C8956C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 txBox="1"/>
          <p:nvPr/>
        </p:nvSpPr>
        <p:spPr>
          <a:xfrm>
            <a:off x="0" y="4064000"/>
            <a:ext cx="1219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800" b="0" i="0" u="none" strike="noStrike" spc="600">
                <a:solidFill>
                  <a:srgbClr val="C8956C"/>
                </a:solidFill>
                <a:latin typeface="Noto Serif SC"/>
                <a:ea typeface="Noto Serif SC"/>
                <a:cs typeface="Noto Serif SC"/>
                <a:sym typeface="Noto Serif SC"/>
              </a:rPr>
              <a:t>1952 — 1978</a:t>
            </a:r>
            <a:endParaRPr lang="en-US" sz="1100"/>
          </a:p>
        </p:txBody>
      </p:sp>
      <p:sp>
        <p:nvSpPr>
          <p:cNvPr id="7" name="AutoShape 7"/>
          <p:cNvSpPr txBox="1"/>
          <p:nvPr/>
        </p:nvSpPr>
        <p:spPr>
          <a:xfrm>
            <a:off x="0" y="4953000"/>
            <a:ext cx="1219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 spc="300">
                <a:solidFill>
                  <a:srgbClr val="B0A89C"/>
                </a:solidFill>
                <a:latin typeface="Noto Serif SC"/>
                <a:ea typeface="Noto Serif SC"/>
                <a:cs typeface="Noto Serif SC"/>
                <a:sym typeface="Noto Serif SC"/>
              </a:rPr>
              <a:t>最好的二十多年，他在打扫厕所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A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8890000" y="-1270000"/>
            <a:ext cx="5080000" cy="5080000"/>
          </a:xfrm>
          <a:prstGeom prst="ellipse">
            <a:avLst/>
          </a:prstGeom>
          <a:solidFill>
            <a:srgbClr val="A0522D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-1270000" y="4445000"/>
            <a:ext cx="3810000" cy="3810000"/>
          </a:xfrm>
          <a:prstGeom prst="ellipse">
            <a:avLst/>
          </a:prstGeom>
          <a:solidFill>
            <a:srgbClr val="A0522D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 txBox="1"/>
          <p:nvPr/>
        </p:nvSpPr>
        <p:spPr>
          <a:xfrm>
            <a:off x="508000" y="508000"/>
            <a:ext cx="1117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erif SC"/>
                <a:ea typeface="Noto Serif SC"/>
                <a:cs typeface="Noto Serif SC"/>
                <a:sym typeface="Noto Serif SC"/>
              </a:rPr>
              <a:t>蒙难岁月 · 扫厕所的“扫地僧”</a:t>
            </a:r>
            <a:endParaRPr lang="en-US" sz="110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08000" y="1524000"/>
            <a:ext cx="3302000" cy="3302000"/>
          </a:xfrm>
          <a:prstGeom prst="rect">
            <a:avLst/>
          </a:prstGeom>
          <a:noFill/>
          <a:ln w="12700" cap="flat" cmpd="sng">
            <a:solidFill>
              <a:srgbClr val="505050">
                <a:alpha val="100000"/>
              </a:srgbClr>
            </a:solidFill>
            <a:prstDash val="solid"/>
            <a:round/>
          </a:ln>
        </p:spPr>
      </p:pic>
      <p:sp>
        <p:nvSpPr>
          <p:cNvPr id="6" name="AutoShape 6"/>
          <p:cNvSpPr/>
          <p:nvPr/>
        </p:nvSpPr>
        <p:spPr>
          <a:xfrm>
            <a:off x="4318000" y="1651000"/>
            <a:ext cx="152400" cy="152400"/>
          </a:xfrm>
          <a:prstGeom prst="ellipse">
            <a:avLst/>
          </a:prstGeom>
          <a:solidFill>
            <a:srgbClr val="A0522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 txBox="1"/>
          <p:nvPr/>
        </p:nvSpPr>
        <p:spPr>
          <a:xfrm>
            <a:off x="4635500" y="1587500"/>
            <a:ext cx="711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5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1952年：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5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调往山东大学物理系任教授，成为物理系的核心骨干，开启了在青岛的执教与科研生涯。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18000" y="2413000"/>
            <a:ext cx="152400" cy="152400"/>
          </a:xfrm>
          <a:prstGeom prst="ellipse">
            <a:avLst/>
          </a:prstGeom>
          <a:solidFill>
            <a:srgbClr val="A0522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 txBox="1"/>
          <p:nvPr/>
        </p:nvSpPr>
        <p:spPr>
          <a:xfrm>
            <a:off x="4635500" y="2349500"/>
            <a:ext cx="711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5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1958年：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5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被错划为“极右派”与“历史反革命”，学术研究被迫中断，人生与事业跌入谷底。</a:t>
            </a:r>
            <a:endParaRPr lang="en-US" sz="1100"/>
          </a:p>
        </p:txBody>
      </p:sp>
      <p:sp>
        <p:nvSpPr>
          <p:cNvPr id="10" name="AutoShape 10"/>
          <p:cNvSpPr/>
          <p:nvPr/>
        </p:nvSpPr>
        <p:spPr>
          <a:xfrm>
            <a:off x="4318000" y="3175000"/>
            <a:ext cx="152400" cy="152400"/>
          </a:xfrm>
          <a:prstGeom prst="ellipse">
            <a:avLst/>
          </a:prstGeom>
          <a:solidFill>
            <a:srgbClr val="A0522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 txBox="1"/>
          <p:nvPr/>
        </p:nvSpPr>
        <p:spPr>
          <a:xfrm>
            <a:off x="4635500" y="3111500"/>
            <a:ext cx="711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5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二十余载：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5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被分配至青岛医学院打扫厕所、洗刷痰盂，在最卑微的岗位上默默忍受着精神与生活的双重磨难。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4318000" y="3937000"/>
            <a:ext cx="152400" cy="152400"/>
          </a:xfrm>
          <a:prstGeom prst="ellipse">
            <a:avLst/>
          </a:prstGeom>
          <a:solidFill>
            <a:srgbClr val="A0522D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 txBox="1"/>
          <p:nvPr/>
        </p:nvSpPr>
        <p:spPr>
          <a:xfrm>
            <a:off x="4635500" y="3873500"/>
            <a:ext cx="7112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5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1965年：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500" b="0" i="0" u="none" strike="noStrike">
                <a:solidFill>
                  <a:srgbClr val="505050"/>
                </a:solidFill>
                <a:latin typeface="Noto Sans SC"/>
                <a:ea typeface="Noto Sans SC"/>
                <a:cs typeface="Noto Sans SC"/>
                <a:sym typeface="Noto Sans SC"/>
              </a:rPr>
              <a:t>即便身处尘埃，仍心系学术，在昏暗简陋的环境中完成了《狭义相对论》书稿的撰写，坚守科学火种。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4318000" y="4826000"/>
            <a:ext cx="7366000" cy="1143000"/>
          </a:xfrm>
          <a:prstGeom prst="roundRect">
            <a:avLst>
              <a:gd name="adj" fmla="val 0"/>
            </a:avLst>
          </a:prstGeom>
          <a:solidFill>
            <a:srgbClr val="F9F4ED">
              <a:alpha val="100000"/>
            </a:srgbClr>
          </a:solidFill>
          <a:ln w="25400" cap="flat" cmpd="sng">
            <a:solidFill>
              <a:srgbClr val="A0522D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5" name="AutoShape 15"/>
          <p:cNvSpPr txBox="1"/>
          <p:nvPr/>
        </p:nvSpPr>
        <p:spPr>
          <a:xfrm>
            <a:off x="4508500" y="4953000"/>
            <a:ext cx="6985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6666"/>
              </a:lnSpc>
              <a:defRPr/>
            </a:pPr>
            <a:r>
              <a:rPr lang="en-US" sz="1500" b="0" i="1" u="none" strike="noStrike">
                <a:solidFill>
                  <a:srgbClr val="50321E"/>
                </a:solidFill>
                <a:latin typeface="Noto Serif SC"/>
                <a:ea typeface="Noto Serif SC"/>
                <a:cs typeface="Noto Serif SC"/>
                <a:sym typeface="Noto Serif SC"/>
              </a:rPr>
              <a:t>“《天龙八部》里有深藏不露的‘扫地僧’，我们却有一位真实的‘扫厕所僧’。他在最卑微的岗位上，心里始终装着宇宙的奥秘与最前沿的相对论，这份坚守，比任何物理公式都更具震撼力。”</a:t>
            </a:r>
            <a:endParaRPr lang="en-US" sz="1100"/>
          </a:p>
        </p:txBody>
      </p:sp>
      <p:sp>
        <p:nvSpPr>
          <p:cNvPr id="16" name="AutoShape 16"/>
          <p:cNvSpPr txBox="1"/>
          <p:nvPr/>
        </p:nvSpPr>
        <p:spPr>
          <a:xfrm>
            <a:off x="508000" y="6159500"/>
            <a:ext cx="1117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808080"/>
                </a:solidFill>
                <a:latin typeface="Noto Sans SC"/>
                <a:ea typeface="Noto Sans SC"/>
                <a:cs typeface="Noto Sans SC"/>
                <a:sym typeface="Noto Sans SC"/>
              </a:rPr>
              <a:t>注：这份凝聚心血的书稿在束星北先生去世后，由物理学家王淦昌亲自作序并多方奔走申请基金，才最终得以正式出版，让这份珍贵的思想遗产重见天日。</a:t>
            </a:r>
            <a:endParaRPr lang="en-US" sz="11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8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525000" y="-1270000"/>
            <a:ext cx="3810000" cy="3810000"/>
          </a:xfrm>
          <a:prstGeom prst="ellipse">
            <a:avLst/>
          </a:prstGeom>
          <a:solidFill>
            <a:srgbClr val="C87F4B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-635000" y="5080000"/>
            <a:ext cx="2540000" cy="2540000"/>
          </a:xfrm>
          <a:prstGeom prst="ellipse">
            <a:avLst/>
          </a:prstGeom>
          <a:solidFill>
            <a:srgbClr val="C87F4B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 txBox="1"/>
          <p:nvPr/>
        </p:nvSpPr>
        <p:spPr>
          <a:xfrm>
            <a:off x="0" y="508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erif SC"/>
                <a:ea typeface="Noto Serif SC"/>
                <a:cs typeface="Noto Serif SC"/>
                <a:sym typeface="Noto Serif SC"/>
              </a:rPr>
              <a:t>1978 · 最后的绽放</a:t>
            </a:r>
            <a:endParaRPr lang="en-US" sz="1100"/>
          </a:p>
        </p:txBody>
      </p:sp>
      <p:sp>
        <p:nvSpPr>
          <p:cNvPr id="5" name="AutoShape 5"/>
          <p:cNvSpPr txBox="1"/>
          <p:nvPr/>
        </p:nvSpPr>
        <p:spPr>
          <a:xfrm>
            <a:off x="508000" y="1524000"/>
            <a:ext cx="5334000" cy="1397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525252"/>
                </a:solidFill>
                <a:latin typeface="Noto Sans SC"/>
                <a:ea typeface="Noto Sans SC"/>
                <a:cs typeface="Noto Sans SC"/>
                <a:sym typeface="Noto Sans SC"/>
              </a:rPr>
              <a:t>1978年全国科学大会后，71岁的束星北得以平反，调任国家海洋局第一海洋研究所。半生的坎坷与沉寂并未磨灭他的科研热情，他争分夺秒，以燃尽生命的姿态，誓要把失去的二十年光阴抢回来。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508000" y="3352800"/>
            <a:ext cx="152400" cy="152400"/>
          </a:xfrm>
          <a:prstGeom prst="roundRect">
            <a:avLst>
              <a:gd name="adj" fmla="val 0"/>
            </a:avLst>
          </a:prstGeom>
          <a:solidFill>
            <a:srgbClr val="C87F4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 txBox="1"/>
          <p:nvPr/>
        </p:nvSpPr>
        <p:spPr>
          <a:xfrm>
            <a:off x="787400" y="3302000"/>
            <a:ext cx="50546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5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开创中国海洋内波研究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主导黄海测温链观测实验，建立起中国首个海洋内波观测体系，填补了国内海洋动力学研究的空白。</a:t>
            </a:r>
          </a:p>
        </p:txBody>
      </p:sp>
      <p:sp>
        <p:nvSpPr>
          <p:cNvPr id="8" name="AutoShape 8"/>
          <p:cNvSpPr/>
          <p:nvPr/>
        </p:nvSpPr>
        <p:spPr>
          <a:xfrm>
            <a:off x="508000" y="4241800"/>
            <a:ext cx="152400" cy="152400"/>
          </a:xfrm>
          <a:prstGeom prst="roundRect">
            <a:avLst>
              <a:gd name="adj" fmla="val 0"/>
            </a:avLst>
          </a:prstGeom>
          <a:solidFill>
            <a:srgbClr val="C87F4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9" name="AutoShape 9"/>
          <p:cNvSpPr txBox="1"/>
          <p:nvPr/>
        </p:nvSpPr>
        <p:spPr>
          <a:xfrm>
            <a:off x="787400" y="4191000"/>
            <a:ext cx="50546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5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助力洲际导弹发射成功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1979年为“东风五号”洲际导弹数据舱回收方案提供关键流体力学计算，确保了我国首枚洲际导弹回收任务一次成功。</a:t>
            </a:r>
          </a:p>
        </p:txBody>
      </p:sp>
      <p:sp>
        <p:nvSpPr>
          <p:cNvPr id="10" name="AutoShape 10"/>
          <p:cNvSpPr/>
          <p:nvPr/>
        </p:nvSpPr>
        <p:spPr>
          <a:xfrm>
            <a:off x="508000" y="5130800"/>
            <a:ext cx="152400" cy="152400"/>
          </a:xfrm>
          <a:prstGeom prst="roundRect">
            <a:avLst>
              <a:gd name="adj" fmla="val 0"/>
            </a:avLst>
          </a:prstGeom>
          <a:solidFill>
            <a:srgbClr val="C87F4B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1" name="AutoShape 11"/>
          <p:cNvSpPr txBox="1"/>
          <p:nvPr/>
        </p:nvSpPr>
        <p:spPr>
          <a:xfrm>
            <a:off x="787400" y="5080000"/>
            <a:ext cx="50546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500" b="1" i="0" u="none" strike="noStrike">
                <a:solidFill>
                  <a:srgbClr val="333333"/>
                </a:solidFill>
                <a:latin typeface="Noto Sans SC"/>
                <a:ea typeface="Noto Sans SC"/>
                <a:cs typeface="Noto Sans SC"/>
                <a:sym typeface="Noto Sans SC"/>
              </a:rPr>
              <a:t>培育海洋物理栋梁</a:t>
            </a:r>
            <a:endParaRPr lang="en-US" sz="1100"/>
          </a:p>
          <a:p>
            <a:pPr marL="0" indent="0" algn="l">
              <a:lnSpc>
                <a:spcPct val="108333"/>
              </a:lnSpc>
            </a:pPr>
            <a:r>
              <a:rPr lang="en-US" sz="1300" b="0" i="0" u="none" strike="noStrike">
                <a:solidFill>
                  <a:srgbClr val="666666"/>
                </a:solidFill>
                <a:latin typeface="Noto Sans SC"/>
                <a:ea typeface="Noto Sans SC"/>
                <a:cs typeface="Noto Sans SC"/>
                <a:sym typeface="Noto Sans SC"/>
              </a:rPr>
              <a:t>倾囊相授，悉心指导年轻科研人员，为中国海洋物理学界培养了一批优秀的学术带头人和骨干力量。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350000" y="1651000"/>
            <a:ext cx="3556000" cy="3556000"/>
          </a:xfrm>
          <a:prstGeom prst="roundRect">
            <a:avLst>
              <a:gd name="adj" fmla="val 4285"/>
            </a:avLst>
          </a:prstGeom>
          <a:noFill/>
          <a:ln w="25400" cap="flat" cmpd="sng">
            <a:noFill/>
            <a:prstDash val="solid"/>
            <a:round/>
          </a:ln>
          <a:effectLst>
            <a:outerShdw blurRad="127000" dist="50800" dir="2700000" algn="tl">
              <a:srgbClr val="000000">
                <a:alpha val="10000"/>
              </a:srgbClr>
            </a:outerShdw>
          </a:effectLst>
        </p:spPr>
      </p:pic>
      <p:sp>
        <p:nvSpPr>
          <p:cNvPr id="13" name="AutoShape 13"/>
          <p:cNvSpPr txBox="1"/>
          <p:nvPr/>
        </p:nvSpPr>
        <p:spPr>
          <a:xfrm>
            <a:off x="6350000" y="5270500"/>
            <a:ext cx="3556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200" b="0" i="0" u="none" strike="noStrike">
                <a:solidFill>
                  <a:srgbClr val="969696"/>
                </a:solidFill>
                <a:latin typeface="Noto Sans SC"/>
                <a:ea typeface="Noto Sans SC"/>
                <a:cs typeface="Noto Sans SC"/>
                <a:sym typeface="Noto Sans SC"/>
              </a:rPr>
              <a:t>东风五号洲际导弹发射（资料图）</a:t>
            </a:r>
            <a:endParaRPr lang="en-US" sz="1100"/>
          </a:p>
        </p:txBody>
      </p:sp>
      <p:sp>
        <p:nvSpPr>
          <p:cNvPr id="14" name="AutoShape 14"/>
          <p:cNvSpPr txBox="1"/>
          <p:nvPr/>
        </p:nvSpPr>
        <p:spPr>
          <a:xfrm>
            <a:off x="0" y="6159500"/>
            <a:ext cx="1219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C87F4B"/>
                </a:solidFill>
                <a:latin typeface="Kaiti SC"/>
                <a:ea typeface="Kaiti SC"/>
                <a:cs typeface="Kaiti SC"/>
                <a:sym typeface="Kaiti SC"/>
              </a:rPr>
              <a:t>“71岁才重新开始，他用最后五年，做完了别人一辈子的事。”</a:t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7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1270000" y="-1270000"/>
            <a:ext cx="3810000" cy="3810000"/>
          </a:xfrm>
          <a:prstGeom prst="ellipse">
            <a:avLst/>
          </a:prstGeom>
          <a:solidFill>
            <a:srgbClr val="B45309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9652000" y="4318000"/>
            <a:ext cx="5080000" cy="5080000"/>
          </a:xfrm>
          <a:prstGeom prst="ellipse">
            <a:avLst/>
          </a:prstGeom>
          <a:solidFill>
            <a:srgbClr val="B45309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 txBox="1"/>
          <p:nvPr/>
        </p:nvSpPr>
        <p:spPr>
          <a:xfrm>
            <a:off x="0" y="508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F2329"/>
                </a:solidFill>
                <a:latin typeface="Noto Serif SC"/>
                <a:ea typeface="Noto Serif SC"/>
                <a:cs typeface="Noto Serif SC"/>
                <a:sym typeface="Noto Serif SC"/>
              </a:rPr>
              <a:t>束星北人生大事年表</a:t>
            </a:r>
            <a:endParaRPr lang="en-US" sz="1100"/>
          </a:p>
        </p:txBody>
      </p:sp>
      <p:sp>
        <p:nvSpPr>
          <p:cNvPr id="5" name="AutoShape 5"/>
          <p:cNvSpPr txBox="1"/>
          <p:nvPr/>
        </p:nvSpPr>
        <p:spPr>
          <a:xfrm>
            <a:off x="0" y="1270000"/>
            <a:ext cx="1219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B45309"/>
                </a:solidFill>
                <a:latin typeface="Noto Sans SC"/>
                <a:ea typeface="Noto Sans SC"/>
                <a:cs typeface="Noto Sans SC"/>
                <a:sym typeface="Noto Sans SC"/>
              </a:rPr>
              <a:t>1907 — 1983</a:t>
            </a:r>
            <a:endParaRPr lang="en-US" sz="1100"/>
          </a:p>
        </p:txBody>
      </p:sp>
      <p:cxnSp>
        <p:nvCxnSpPr>
          <p:cNvPr id="6" name="Connector 6"/>
          <p:cNvCxnSpPr/>
          <p:nvPr/>
        </p:nvCxnSpPr>
        <p:spPr>
          <a:xfrm rot="5389582">
            <a:off x="4000500" y="3994160"/>
            <a:ext cx="4191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DCDCD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" name="AutoShape 7"/>
          <p:cNvSpPr/>
          <p:nvPr/>
        </p:nvSpPr>
        <p:spPr>
          <a:xfrm>
            <a:off x="508000" y="2032000"/>
            <a:ext cx="76200" cy="76200"/>
          </a:xfrm>
          <a:prstGeom prst="roundRect">
            <a:avLst>
              <a:gd name="adj" fmla="val 0"/>
            </a:avLst>
          </a:prstGeom>
          <a:solidFill>
            <a:srgbClr val="B45309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8" name="AutoShape 8"/>
          <p:cNvSpPr txBox="1"/>
          <p:nvPr/>
        </p:nvSpPr>
        <p:spPr>
          <a:xfrm>
            <a:off x="698500" y="1968500"/>
            <a:ext cx="5080000" cy="533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500" b="1" i="0" u="none" strike="noStrike">
                <a:solidFill>
                  <a:srgbClr val="B45309"/>
                </a:solidFill>
                <a:latin typeface="Noto Sans SC"/>
                <a:ea typeface="Noto Sans SC"/>
                <a:cs typeface="Noto Sans SC"/>
                <a:sym typeface="Noto Sans SC"/>
              </a:rPr>
              <a:t>1907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出生于江苏江都（今扬州），自幼展现出过人的数理天赋与求知欲。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508000" y="2730500"/>
            <a:ext cx="76200" cy="76200"/>
          </a:xfrm>
          <a:prstGeom prst="roundRect">
            <a:avLst>
              <a:gd name="adj" fmla="val 0"/>
            </a:avLst>
          </a:prstGeom>
          <a:solidFill>
            <a:srgbClr val="B45309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 txBox="1"/>
          <p:nvPr/>
        </p:nvSpPr>
        <p:spPr>
          <a:xfrm>
            <a:off x="698500" y="2667000"/>
            <a:ext cx="5080000" cy="533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500" b="1" i="0" u="none" strike="noStrike">
                <a:solidFill>
                  <a:srgbClr val="B45309"/>
                </a:solidFill>
                <a:latin typeface="Noto Sans SC"/>
                <a:ea typeface="Noto Sans SC"/>
                <a:cs typeface="Noto Sans SC"/>
                <a:sym typeface="Noto Sans SC"/>
              </a:rPr>
              <a:t>1924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考入杭州之江大学，正式开启高等教育之路，为日后深造奠定基础。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508000" y="3429000"/>
            <a:ext cx="76200" cy="76200"/>
          </a:xfrm>
          <a:prstGeom prst="roundRect">
            <a:avLst>
              <a:gd name="adj" fmla="val 0"/>
            </a:avLst>
          </a:prstGeom>
          <a:solidFill>
            <a:srgbClr val="B45309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2" name="AutoShape 12"/>
          <p:cNvSpPr txBox="1"/>
          <p:nvPr/>
        </p:nvSpPr>
        <p:spPr>
          <a:xfrm>
            <a:off x="698500" y="3365500"/>
            <a:ext cx="5080000" cy="533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500" b="1" i="0" u="none" strike="noStrike">
                <a:solidFill>
                  <a:srgbClr val="B45309"/>
                </a:solidFill>
                <a:latin typeface="Noto Sans SC"/>
                <a:ea typeface="Noto Sans SC"/>
                <a:cs typeface="Noto Sans SC"/>
                <a:sym typeface="Noto Sans SC"/>
              </a:rPr>
              <a:t>1926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自费赴美留学，先后就读于贝克大学、加州大学伯克利分校物理系。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508000" y="4127500"/>
            <a:ext cx="76200" cy="76200"/>
          </a:xfrm>
          <a:prstGeom prst="roundRect">
            <a:avLst>
              <a:gd name="adj" fmla="val 0"/>
            </a:avLst>
          </a:prstGeom>
          <a:solidFill>
            <a:srgbClr val="B45309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4" name="AutoShape 14"/>
          <p:cNvSpPr txBox="1"/>
          <p:nvPr/>
        </p:nvSpPr>
        <p:spPr>
          <a:xfrm>
            <a:off x="698500" y="4064000"/>
            <a:ext cx="5080000" cy="533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500" b="1" i="0" u="none" strike="noStrike">
                <a:solidFill>
                  <a:srgbClr val="B45309"/>
                </a:solidFill>
                <a:latin typeface="Noto Sans SC"/>
                <a:ea typeface="Noto Sans SC"/>
                <a:cs typeface="Noto Sans SC"/>
                <a:sym typeface="Noto Sans SC"/>
              </a:rPr>
              <a:t>1928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赴德国柏林，在爱因斯坦身边担任研究助手，深受其学术思想熏陶。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508000" y="4826000"/>
            <a:ext cx="76200" cy="76200"/>
          </a:xfrm>
          <a:prstGeom prst="roundRect">
            <a:avLst>
              <a:gd name="adj" fmla="val 0"/>
            </a:avLst>
          </a:prstGeom>
          <a:solidFill>
            <a:srgbClr val="B45309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 txBox="1"/>
          <p:nvPr/>
        </p:nvSpPr>
        <p:spPr>
          <a:xfrm>
            <a:off x="698500" y="4762500"/>
            <a:ext cx="5080000" cy="533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500" b="1" i="0" u="none" strike="noStrike">
                <a:solidFill>
                  <a:srgbClr val="B45309"/>
                </a:solidFill>
                <a:latin typeface="Noto Sans SC"/>
                <a:ea typeface="Noto Sans SC"/>
                <a:cs typeface="Noto Sans SC"/>
                <a:sym typeface="Noto Sans SC"/>
              </a:rPr>
              <a:t>1930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获英国爱丁堡大学物理学博士学位，成为当时极具潜力的青年物理学家。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508000" y="5524500"/>
            <a:ext cx="76200" cy="76200"/>
          </a:xfrm>
          <a:prstGeom prst="roundRect">
            <a:avLst>
              <a:gd name="adj" fmla="val 0"/>
            </a:avLst>
          </a:prstGeom>
          <a:solidFill>
            <a:srgbClr val="B45309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8" name="AutoShape 18"/>
          <p:cNvSpPr txBox="1"/>
          <p:nvPr/>
        </p:nvSpPr>
        <p:spPr>
          <a:xfrm>
            <a:off x="698500" y="5461000"/>
            <a:ext cx="5080000" cy="533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500" b="1" i="0" u="none" strike="noStrike">
                <a:solidFill>
                  <a:srgbClr val="B45309"/>
                </a:solidFill>
                <a:latin typeface="Noto Sans SC"/>
                <a:ea typeface="Noto Sans SC"/>
                <a:cs typeface="Noto Sans SC"/>
                <a:sym typeface="Noto Sans SC"/>
              </a:rPr>
              <a:t>1931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婉拒海外挽留，毅然回国效力，先后任教于浙大、交大、山大等名校。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350000" y="2032000"/>
            <a:ext cx="76200" cy="76200"/>
          </a:xfrm>
          <a:prstGeom prst="roundRect">
            <a:avLst>
              <a:gd name="adj" fmla="val 0"/>
            </a:avLst>
          </a:prstGeom>
          <a:solidFill>
            <a:srgbClr val="B45309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0" name="AutoShape 20"/>
          <p:cNvSpPr txBox="1"/>
          <p:nvPr/>
        </p:nvSpPr>
        <p:spPr>
          <a:xfrm>
            <a:off x="6540500" y="1968500"/>
            <a:ext cx="5207000" cy="533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500" b="1" i="0" u="none" strike="noStrike">
                <a:solidFill>
                  <a:srgbClr val="B45309"/>
                </a:solidFill>
                <a:latin typeface="Noto Sans SC"/>
                <a:ea typeface="Noto Sans SC"/>
                <a:cs typeface="Noto Sans SC"/>
                <a:sym typeface="Noto Sans SC"/>
              </a:rPr>
              <a:t>1936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在国际顶级期刊《物理评论》发表引力场非静态解论文，享誉国际学界。</a:t>
            </a:r>
            <a:endParaRPr lang="en-US" sz="1100"/>
          </a:p>
        </p:txBody>
      </p:sp>
      <p:sp>
        <p:nvSpPr>
          <p:cNvPr id="21" name="AutoShape 21"/>
          <p:cNvSpPr/>
          <p:nvPr/>
        </p:nvSpPr>
        <p:spPr>
          <a:xfrm>
            <a:off x="6350000" y="2730500"/>
            <a:ext cx="76200" cy="76200"/>
          </a:xfrm>
          <a:prstGeom prst="roundRect">
            <a:avLst>
              <a:gd name="adj" fmla="val 0"/>
            </a:avLst>
          </a:prstGeom>
          <a:solidFill>
            <a:srgbClr val="B45309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2" name="AutoShape 22"/>
          <p:cNvSpPr txBox="1"/>
          <p:nvPr/>
        </p:nvSpPr>
        <p:spPr>
          <a:xfrm>
            <a:off x="6540500" y="2667000"/>
            <a:ext cx="5207000" cy="533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500" b="1" i="0" u="none" strike="noStrike">
                <a:solidFill>
                  <a:srgbClr val="B45309"/>
                </a:solidFill>
                <a:latin typeface="Noto Sans SC"/>
                <a:ea typeface="Noto Sans SC"/>
                <a:cs typeface="Noto Sans SC"/>
                <a:sym typeface="Noto Sans SC"/>
              </a:rPr>
              <a:t>1945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带领团队研制成功中国第一台雷达，填补了国内国防科技领域的空白。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6350000" y="3429000"/>
            <a:ext cx="76200" cy="76200"/>
          </a:xfrm>
          <a:prstGeom prst="roundRect">
            <a:avLst>
              <a:gd name="adj" fmla="val 0"/>
            </a:avLst>
          </a:prstGeom>
          <a:solidFill>
            <a:srgbClr val="B45309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4" name="AutoShape 24"/>
          <p:cNvSpPr txBox="1"/>
          <p:nvPr/>
        </p:nvSpPr>
        <p:spPr>
          <a:xfrm>
            <a:off x="6540500" y="3365500"/>
            <a:ext cx="5207000" cy="533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500" b="1" i="0" u="none" strike="noStrike">
                <a:solidFill>
                  <a:srgbClr val="B45309"/>
                </a:solidFill>
                <a:latin typeface="Noto Sans SC"/>
                <a:ea typeface="Noto Sans SC"/>
                <a:cs typeface="Noto Sans SC"/>
                <a:sym typeface="Noto Sans SC"/>
              </a:rPr>
              <a:t>1952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全国院系调整后，正式调往山东大学物理系，致力于培养物理人才。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6350000" y="4127500"/>
            <a:ext cx="76200" cy="76200"/>
          </a:xfrm>
          <a:prstGeom prst="roundRect">
            <a:avLst>
              <a:gd name="adj" fmla="val 0"/>
            </a:avLst>
          </a:prstGeom>
          <a:solidFill>
            <a:srgbClr val="B45309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6" name="AutoShape 26"/>
          <p:cNvSpPr txBox="1"/>
          <p:nvPr/>
        </p:nvSpPr>
        <p:spPr>
          <a:xfrm>
            <a:off x="6540500" y="4064000"/>
            <a:ext cx="5207000" cy="533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500" b="1" i="0" u="none" strike="noStrike">
                <a:solidFill>
                  <a:srgbClr val="B45309"/>
                </a:solidFill>
                <a:latin typeface="Noto Sans SC"/>
                <a:ea typeface="Noto Sans SC"/>
                <a:cs typeface="Noto Sans SC"/>
                <a:sym typeface="Noto Sans SC"/>
              </a:rPr>
              <a:t>1958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蒙冤被划为“极右派”与“历史反革命”，历经二十余年的坎坷岁月。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6350000" y="4826000"/>
            <a:ext cx="76200" cy="76200"/>
          </a:xfrm>
          <a:prstGeom prst="roundRect">
            <a:avLst>
              <a:gd name="adj" fmla="val 0"/>
            </a:avLst>
          </a:prstGeom>
          <a:solidFill>
            <a:srgbClr val="B45309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28" name="AutoShape 28"/>
          <p:cNvSpPr txBox="1"/>
          <p:nvPr/>
        </p:nvSpPr>
        <p:spPr>
          <a:xfrm>
            <a:off x="6540500" y="4762500"/>
            <a:ext cx="5207000" cy="533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500" b="1" i="0" u="none" strike="noStrike">
                <a:solidFill>
                  <a:srgbClr val="B45309"/>
                </a:solidFill>
                <a:latin typeface="Noto Sans SC"/>
                <a:ea typeface="Noto Sans SC"/>
                <a:cs typeface="Noto Sans SC"/>
                <a:sym typeface="Noto Sans SC"/>
              </a:rPr>
              <a:t>1965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在艰苦的劳动改造中，仍坚持理论研究，完成《狭义相对论》书稿。</a:t>
            </a:r>
            <a:endParaRPr lang="en-US" sz="1100"/>
          </a:p>
        </p:txBody>
      </p:sp>
      <p:sp>
        <p:nvSpPr>
          <p:cNvPr id="29" name="AutoShape 29"/>
          <p:cNvSpPr/>
          <p:nvPr/>
        </p:nvSpPr>
        <p:spPr>
          <a:xfrm>
            <a:off x="6350000" y="5524500"/>
            <a:ext cx="76200" cy="76200"/>
          </a:xfrm>
          <a:prstGeom prst="roundRect">
            <a:avLst>
              <a:gd name="adj" fmla="val 0"/>
            </a:avLst>
          </a:prstGeom>
          <a:solidFill>
            <a:srgbClr val="B45309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0" name="AutoShape 30"/>
          <p:cNvSpPr txBox="1"/>
          <p:nvPr/>
        </p:nvSpPr>
        <p:spPr>
          <a:xfrm>
            <a:off x="6540500" y="5461000"/>
            <a:ext cx="5207000" cy="533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500" b="1" i="0" u="none" strike="noStrike">
                <a:solidFill>
                  <a:srgbClr val="B45309"/>
                </a:solidFill>
                <a:latin typeface="Noto Sans SC"/>
                <a:ea typeface="Noto Sans SC"/>
                <a:cs typeface="Noto Sans SC"/>
                <a:sym typeface="Noto Sans SC"/>
              </a:rPr>
              <a:t>1978</a:t>
            </a:r>
            <a:r>
              <a:rPr lang="en-US" sz="1600" b="0" i="0" u="none" strike="noStrike">
                <a:solidFill>
                  <a:srgbClr val="1F2329"/>
                </a:solidFill>
                <a:latin typeface="Noto Sans SC"/>
                <a:ea typeface="Noto Sans SC"/>
                <a:cs typeface="Noto Sans SC"/>
                <a:sym typeface="Noto Sans SC"/>
              </a:rPr>
              <a:t> </a:t>
            </a: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71岁获平反，调任国家海洋局一所，为洲际导弹发射与海洋物理贡献卓著。</a:t>
            </a:r>
            <a:endParaRPr lang="en-US" sz="11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F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525000" y="-1270000"/>
            <a:ext cx="3810000" cy="3810000"/>
          </a:xfrm>
          <a:prstGeom prst="ellipse">
            <a:avLst/>
          </a:prstGeom>
          <a:solidFill>
            <a:srgbClr val="C87941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-635000" y="5080000"/>
            <a:ext cx="2540000" cy="2540000"/>
          </a:xfrm>
          <a:prstGeom prst="ellipse">
            <a:avLst/>
          </a:prstGeom>
          <a:solidFill>
            <a:srgbClr val="C87941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 txBox="1"/>
          <p:nvPr/>
        </p:nvSpPr>
        <p:spPr>
          <a:xfrm>
            <a:off x="0" y="508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erif SC"/>
                <a:ea typeface="Noto Serif SC"/>
                <a:cs typeface="Noto Serif SC"/>
                <a:sym typeface="Noto Serif SC"/>
              </a:rPr>
              <a:t>著作与学术遗产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1524000"/>
            <a:ext cx="3048000" cy="2032000"/>
          </a:xfrm>
          <a:prstGeom prst="roundRect">
            <a:avLst>
              <a:gd name="adj" fmla="val 0"/>
            </a:avLst>
          </a:prstGeom>
          <a:solidFill>
            <a:srgbClr val="FFFFF0">
              <a:alpha val="100000"/>
            </a:srgbClr>
          </a:solidFill>
          <a:ln w="25400" cap="flat" cmpd="sng">
            <a:solidFill>
              <a:srgbClr val="C87941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6" name="AutoShape 6"/>
          <p:cNvSpPr txBox="1"/>
          <p:nvPr/>
        </p:nvSpPr>
        <p:spPr>
          <a:xfrm>
            <a:off x="889000" y="1778000"/>
            <a:ext cx="2794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2400" b="1" i="0" u="none" strike="noStrike">
                <a:solidFill>
                  <a:srgbClr val="C87941"/>
                </a:solidFill>
                <a:latin typeface="Noto Serif SC"/>
                <a:ea typeface="Noto Serif SC"/>
                <a:cs typeface="Noto Serif SC"/>
                <a:sym typeface="Noto Serif SC"/>
              </a:rPr>
              <a:t>狭义相对论</a:t>
            </a:r>
            <a:endParaRPr lang="en-US" sz="1100"/>
          </a:p>
        </p:txBody>
      </p:sp>
      <p:sp>
        <p:nvSpPr>
          <p:cNvPr id="7" name="AutoShape 7"/>
          <p:cNvSpPr txBox="1"/>
          <p:nvPr/>
        </p:nvSpPr>
        <p:spPr>
          <a:xfrm>
            <a:off x="889000" y="2413000"/>
            <a:ext cx="2794000" cy="317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555555"/>
                </a:solidFill>
                <a:latin typeface="Noto Serif SC"/>
                <a:ea typeface="Noto Serif SC"/>
                <a:cs typeface="Noto Serif SC"/>
                <a:sym typeface="Noto Serif SC"/>
              </a:rPr>
              <a:t>束星北 著</a:t>
            </a:r>
            <a:endParaRPr lang="en-US" sz="1100"/>
          </a:p>
        </p:txBody>
      </p:sp>
      <p:sp>
        <p:nvSpPr>
          <p:cNvPr id="8" name="AutoShape 8"/>
          <p:cNvSpPr txBox="1"/>
          <p:nvPr/>
        </p:nvSpPr>
        <p:spPr>
          <a:xfrm>
            <a:off x="889000" y="2857500"/>
            <a:ext cx="279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888888"/>
                </a:solidFill>
                <a:latin typeface="Noto Serif SC"/>
                <a:ea typeface="Noto Serif SC"/>
                <a:cs typeface="Noto Serif SC"/>
                <a:sym typeface="Noto Serif SC"/>
              </a:rPr>
              <a:t>1965年完成书稿 · 身后出版</a:t>
            </a:r>
            <a:endParaRPr lang="en-US" sz="1100"/>
          </a:p>
        </p:txBody>
      </p:sp>
      <p:sp>
        <p:nvSpPr>
          <p:cNvPr id="9" name="AutoShape 9"/>
          <p:cNvSpPr txBox="1"/>
          <p:nvPr/>
        </p:nvSpPr>
        <p:spPr>
          <a:xfrm>
            <a:off x="4191000" y="1587500"/>
            <a:ext cx="7366000" cy="203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>这是中国早期相对论研究的里程碑式著作。束星北从洛伦兹匀速变换出发，推导出加速变换方程，大胆尝试证明等价原理中的时空变化率，其思想在当时的物理界极为超前与新颖，为国内相对论研究奠定了重要基础。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500" b="0" i="0" u="none" strike="noStrike">
                <a:solidFill>
                  <a:srgbClr val="444444"/>
                </a:solidFill>
                <a:latin typeface="Noto Sans SC"/>
                <a:ea typeface="Noto Sans SC"/>
                <a:cs typeface="Noto Sans SC"/>
                <a:sym typeface="Noto Sans SC"/>
              </a:rPr>
              <a:t>该著作由物理学家王淦昌亲自作序推荐，并曾为此申请5万元专项基金资助出版，足见其学术价值与业界认可。</a:t>
            </a:r>
          </a:p>
        </p:txBody>
      </p:sp>
      <p:cxnSp>
        <p:nvCxnSpPr>
          <p:cNvPr id="10" name="Connector 10"/>
          <p:cNvCxnSpPr/>
          <p:nvPr/>
        </p:nvCxnSpPr>
        <p:spPr>
          <a:xfrm rot="-4092">
            <a:off x="762004" y="38036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C87941">
                <a:alpha val="2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AutoShape 11"/>
          <p:cNvSpPr/>
          <p:nvPr/>
        </p:nvSpPr>
        <p:spPr>
          <a:xfrm>
            <a:off x="762000" y="4064000"/>
            <a:ext cx="2603500" cy="1714500"/>
          </a:xfrm>
          <a:prstGeom prst="roundRect">
            <a:avLst>
              <a:gd name="adj" fmla="val 0"/>
            </a:avLst>
          </a:prstGeom>
          <a:solidFill>
            <a:srgbClr val="C87941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2500" y="4254500"/>
            <a:ext cx="304800" cy="304800"/>
          </a:xfrm>
          <a:prstGeom prst="rect">
            <a:avLst/>
          </a:prstGeom>
        </p:spPr>
      </p:pic>
      <p:sp>
        <p:nvSpPr>
          <p:cNvPr id="13" name="AutoShape 13"/>
          <p:cNvSpPr txBox="1"/>
          <p:nvPr/>
        </p:nvSpPr>
        <p:spPr>
          <a:xfrm>
            <a:off x="1333500" y="4254500"/>
            <a:ext cx="19685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C87941"/>
                </a:solidFill>
                <a:latin typeface="Noto Sans SC"/>
                <a:ea typeface="Noto Sans SC"/>
                <a:cs typeface="Noto Sans SC"/>
                <a:sym typeface="Noto Sans SC"/>
              </a:rPr>
              <a:t>理论物理先驱</a:t>
            </a:r>
            <a:endParaRPr lang="en-US" sz="1100"/>
          </a:p>
        </p:txBody>
      </p:sp>
      <p:sp>
        <p:nvSpPr>
          <p:cNvPr id="14" name="AutoShape 14"/>
          <p:cNvSpPr txBox="1"/>
          <p:nvPr/>
        </p:nvSpPr>
        <p:spPr>
          <a:xfrm>
            <a:off x="952500" y="4699000"/>
            <a:ext cx="2286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作为量子力学与相对论先行者，发表多篇《物理评论》引力场论文，构建了极具前瞻性的理论框架，引领学界探索。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3492500" y="4064000"/>
            <a:ext cx="2603500" cy="1714500"/>
          </a:xfrm>
          <a:prstGeom prst="roundRect">
            <a:avLst>
              <a:gd name="adj" fmla="val 0"/>
            </a:avLst>
          </a:prstGeom>
          <a:solidFill>
            <a:srgbClr val="C87941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16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683000" y="4254500"/>
            <a:ext cx="304800" cy="304800"/>
          </a:xfrm>
          <a:prstGeom prst="rect">
            <a:avLst/>
          </a:prstGeom>
        </p:spPr>
      </p:pic>
      <p:sp>
        <p:nvSpPr>
          <p:cNvPr id="17" name="AutoShape 17"/>
          <p:cNvSpPr txBox="1"/>
          <p:nvPr/>
        </p:nvSpPr>
        <p:spPr>
          <a:xfrm>
            <a:off x="4064000" y="4254500"/>
            <a:ext cx="19685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C87941"/>
                </a:solidFill>
                <a:latin typeface="Noto Sans SC"/>
                <a:ea typeface="Noto Sans SC"/>
                <a:cs typeface="Noto Sans SC"/>
                <a:sym typeface="Noto Sans SC"/>
              </a:rPr>
              <a:t>雷达工程开创</a:t>
            </a:r>
            <a:endParaRPr lang="en-US" sz="1100"/>
          </a:p>
        </p:txBody>
      </p:sp>
      <p:sp>
        <p:nvSpPr>
          <p:cNvPr id="18" name="AutoShape 18"/>
          <p:cNvSpPr txBox="1"/>
          <p:nvPr/>
        </p:nvSpPr>
        <p:spPr>
          <a:xfrm>
            <a:off x="3683000" y="4699000"/>
            <a:ext cx="2286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1945年主导研制中国首台雷达，填补国防电子空白，开启我国雷达技术探索之路，培养了首批相关技术人才。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223000" y="4064000"/>
            <a:ext cx="2603500" cy="1714500"/>
          </a:xfrm>
          <a:prstGeom prst="roundRect">
            <a:avLst>
              <a:gd name="adj" fmla="val 0"/>
            </a:avLst>
          </a:prstGeom>
          <a:solidFill>
            <a:srgbClr val="C87941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0" name="Picture 2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13500" y="4254500"/>
            <a:ext cx="304800" cy="304800"/>
          </a:xfrm>
          <a:prstGeom prst="rect">
            <a:avLst/>
          </a:prstGeom>
        </p:spPr>
      </p:pic>
      <p:sp>
        <p:nvSpPr>
          <p:cNvPr id="21" name="AutoShape 21"/>
          <p:cNvSpPr txBox="1"/>
          <p:nvPr/>
        </p:nvSpPr>
        <p:spPr>
          <a:xfrm>
            <a:off x="6794500" y="4254500"/>
            <a:ext cx="19685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C87941"/>
                </a:solidFill>
                <a:latin typeface="Noto Sans SC"/>
                <a:ea typeface="Noto Sans SC"/>
                <a:cs typeface="Noto Sans SC"/>
                <a:sym typeface="Noto Sans SC"/>
              </a:rPr>
              <a:t>海洋物理探索</a:t>
            </a:r>
            <a:endParaRPr lang="en-US" sz="1100"/>
          </a:p>
        </p:txBody>
      </p:sp>
      <p:sp>
        <p:nvSpPr>
          <p:cNvPr id="22" name="AutoShape 22"/>
          <p:cNvSpPr txBox="1"/>
          <p:nvPr/>
        </p:nvSpPr>
        <p:spPr>
          <a:xfrm>
            <a:off x="6413500" y="4699000"/>
            <a:ext cx="2286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开创近海海洋内波研究先河，主持研制高精度铂电阻与热敏电阻测温链，为海洋环境监测提供关键技术支撑。</a:t>
            </a:r>
            <a:endParaRPr lang="en-US" sz="1100"/>
          </a:p>
        </p:txBody>
      </p:sp>
      <p:sp>
        <p:nvSpPr>
          <p:cNvPr id="23" name="AutoShape 23"/>
          <p:cNvSpPr/>
          <p:nvPr/>
        </p:nvSpPr>
        <p:spPr>
          <a:xfrm>
            <a:off x="8953500" y="4064000"/>
            <a:ext cx="2603500" cy="1714500"/>
          </a:xfrm>
          <a:prstGeom prst="roundRect">
            <a:avLst>
              <a:gd name="adj" fmla="val 0"/>
            </a:avLst>
          </a:prstGeom>
          <a:solidFill>
            <a:srgbClr val="C87941">
              <a:alpha val="8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pic>
        <p:nvPicPr>
          <p:cNvPr id="24" name="Picture 2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144000" y="4254500"/>
            <a:ext cx="304800" cy="304800"/>
          </a:xfrm>
          <a:prstGeom prst="rect">
            <a:avLst/>
          </a:prstGeom>
        </p:spPr>
      </p:pic>
      <p:sp>
        <p:nvSpPr>
          <p:cNvPr id="25" name="AutoShape 25"/>
          <p:cNvSpPr txBox="1"/>
          <p:nvPr/>
        </p:nvSpPr>
        <p:spPr>
          <a:xfrm>
            <a:off x="9525000" y="4254500"/>
            <a:ext cx="1968500" cy="3048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C87941"/>
                </a:solidFill>
                <a:latin typeface="Noto Sans SC"/>
                <a:ea typeface="Noto Sans SC"/>
                <a:cs typeface="Noto Sans SC"/>
                <a:sym typeface="Noto Sans SC"/>
              </a:rPr>
              <a:t>国防科研贡献</a:t>
            </a:r>
            <a:endParaRPr lang="en-US" sz="1100"/>
          </a:p>
        </p:txBody>
      </p:sp>
      <p:sp>
        <p:nvSpPr>
          <p:cNvPr id="26" name="AutoShape 26"/>
          <p:cNvSpPr txBox="1"/>
          <p:nvPr/>
        </p:nvSpPr>
        <p:spPr>
          <a:xfrm>
            <a:off x="9144000" y="4699000"/>
            <a:ext cx="2286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3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1979年攻克洲际导弹数据舱轨道计算与回收方案难题，运用精密力学知识，为国防尖端技术发展立下汗马功劳。</a:t>
            </a:r>
            <a:endParaRPr lang="en-US" sz="1100"/>
          </a:p>
        </p:txBody>
      </p:sp>
      <p:sp>
        <p:nvSpPr>
          <p:cNvPr id="27" name="AutoShape 27"/>
          <p:cNvSpPr txBox="1"/>
          <p:nvPr/>
        </p:nvSpPr>
        <p:spPr>
          <a:xfrm>
            <a:off x="762000" y="6032500"/>
            <a:ext cx="10668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0" i="0" u="none" strike="noStrike">
                <a:solidFill>
                  <a:srgbClr val="999999"/>
                </a:solidFill>
                <a:latin typeface="Noto Sans SC"/>
                <a:ea typeface="Noto Sans SC"/>
                <a:cs typeface="Noto Sans SC"/>
                <a:sym typeface="Noto Sans SC"/>
              </a:rPr>
              <a:t>此外，他还留下了大量关于激光原理、无人机技术、袖珍发报机等前沿领域的手稿与思考笔记，其未发表的学术思想至今仍具深刻的启发性。</a:t>
            </a:r>
            <a:endParaRPr lang="en-US" sz="11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ECE8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8255000" y="-1270000"/>
            <a:ext cx="5080000" cy="5080000"/>
          </a:xfrm>
          <a:prstGeom prst="ellipse">
            <a:avLst/>
          </a:prstGeom>
          <a:solidFill>
            <a:srgbClr val="C8C8C8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-1270000" y="4445000"/>
            <a:ext cx="3810000" cy="3810000"/>
          </a:xfrm>
          <a:prstGeom prst="ellipse">
            <a:avLst/>
          </a:prstGeom>
          <a:solidFill>
            <a:srgbClr val="C8C8C8">
              <a:alpha val="1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 txBox="1"/>
          <p:nvPr/>
        </p:nvSpPr>
        <p:spPr>
          <a:xfrm>
            <a:off x="0" y="508000"/>
            <a:ext cx="12192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A1A1A"/>
                </a:solidFill>
                <a:latin typeface="Noto Serif SC"/>
                <a:ea typeface="Noto Serif SC"/>
                <a:cs typeface="Noto Serif SC"/>
                <a:sym typeface="Noto Serif SC"/>
              </a:rPr>
              <a:t>最后的遗嘱</a:t>
            </a:r>
            <a:endParaRPr lang="en-US" sz="1100"/>
          </a:p>
        </p:txBody>
      </p:sp>
      <p:sp>
        <p:nvSpPr>
          <p:cNvPr id="5" name="AutoShape 5"/>
          <p:cNvSpPr txBox="1"/>
          <p:nvPr/>
        </p:nvSpPr>
        <p:spPr>
          <a:xfrm>
            <a:off x="508000" y="1905000"/>
            <a:ext cx="5207000" cy="304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282828"/>
                </a:solidFill>
                <a:latin typeface="Noto Sans SC"/>
                <a:ea typeface="Noto Sans SC"/>
                <a:cs typeface="Noto Sans SC"/>
                <a:sym typeface="Noto Sans SC"/>
              </a:rPr>
              <a:t>1983年10月30日，束星北病逝于青岛。</a:t>
            </a:r>
            <a:endParaRPr lang="en-US" sz="1100"/>
          </a:p>
          <a:p>
            <a:pPr marL="0" indent="0" algn="l">
              <a:lnSpc>
                <a:spcPct val="133333"/>
              </a:lnSpc>
            </a:pPr>
            <a:r>
              <a:rPr lang="en-US" sz="1500" b="0" i="0" u="none" strike="noStrike">
                <a:solidFill>
                  <a:srgbClr val="505050"/>
                </a:solidFill>
                <a:latin typeface="Noto Serif SC"/>
                <a:ea typeface="Noto Serif SC"/>
                <a:cs typeface="Noto Serif SC"/>
                <a:sym typeface="Noto Serif SC"/>
              </a:rPr>
              <a:t>弥留之际，他留下了一份没有任何财产分配、只有奉献的遗嘱：将遗体无偿捐献给青岛医学院，用于解剖学教学研究。这位曾被誉为“中国雷达之父”的物理学家，即便在生命的终点，所想的依然是为国家的科学与教育事业留下最后一份余热。</a:t>
            </a:r>
          </a:p>
        </p:txBody>
      </p:sp>
      <p:sp>
        <p:nvSpPr>
          <p:cNvPr id="6" name="AutoShape 6"/>
          <p:cNvSpPr/>
          <p:nvPr/>
        </p:nvSpPr>
        <p:spPr>
          <a:xfrm>
            <a:off x="6096000" y="1905000"/>
            <a:ext cx="5588000" cy="2794000"/>
          </a:xfrm>
          <a:prstGeom prst="roundRect">
            <a:avLst>
              <a:gd name="adj" fmla="val 0"/>
            </a:avLst>
          </a:prstGeom>
          <a:solidFill>
            <a:srgbClr val="E1E1E1">
              <a:alpha val="60000"/>
            </a:srgbClr>
          </a:solidFill>
          <a:ln w="12700" cap="flat" cmpd="sng">
            <a:solidFill>
              <a:srgbClr val="A0A0A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 txBox="1"/>
          <p:nvPr/>
        </p:nvSpPr>
        <p:spPr>
          <a:xfrm>
            <a:off x="6350000" y="2159000"/>
            <a:ext cx="5080000" cy="241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0" i="0" u="none" strike="noStrike">
                <a:solidFill>
                  <a:srgbClr val="3C3C3C"/>
                </a:solidFill>
                <a:latin typeface="Noto Serif SC"/>
                <a:ea typeface="Noto Serif SC"/>
                <a:cs typeface="Noto Serif SC"/>
                <a:sym typeface="Noto Serif SC"/>
              </a:rPr>
              <a:t>然而，历史的细节往往带着令人扼腕的遗憾。因医学院交接环节的疏忽，他的遗体被遗忘在无人问津的角落，直至悄然腐烂，最终只能被草草掩埋。</a:t>
            </a:r>
            <a:endParaRPr lang="en-US" sz="1100"/>
          </a:p>
          <a:p>
            <a:pPr marL="0" indent="0" algn="l">
              <a:lnSpc>
                <a:spcPct val="125000"/>
              </a:lnSpc>
            </a:pPr>
            <a:r>
              <a:rPr lang="en-US" sz="1500" b="0" i="0" u="none" strike="noStrike">
                <a:solidFill>
                  <a:srgbClr val="3C3C3C"/>
                </a:solidFill>
                <a:latin typeface="Noto Serif SC"/>
                <a:ea typeface="Noto Serif SC"/>
                <a:cs typeface="Noto Serif SC"/>
                <a:sym typeface="Noto Serif SC"/>
              </a:rPr>
              <a:t>一位将毕生心血倾注于祖国科学事业的学者，一位把一切都献给这片土地的科学家，在身后竟连最后的体面都未能保全。</a:t>
            </a:r>
          </a:p>
        </p:txBody>
      </p:sp>
      <p:cxnSp>
        <p:nvCxnSpPr>
          <p:cNvPr id="8" name="Connector 8"/>
          <p:cNvCxnSpPr/>
          <p:nvPr/>
        </p:nvCxnSpPr>
        <p:spPr>
          <a:xfrm rot="-5729">
            <a:off x="2286005" y="5391150"/>
            <a:ext cx="7620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8B4513">
                <a:alpha val="3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AutoShape 9"/>
          <p:cNvSpPr txBox="1"/>
          <p:nvPr/>
        </p:nvSpPr>
        <p:spPr>
          <a:xfrm>
            <a:off x="0" y="56515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800" b="0" i="0" u="none" strike="noStrike">
                <a:solidFill>
                  <a:srgbClr val="8B4513"/>
                </a:solidFill>
                <a:latin typeface="Kaiti SC"/>
                <a:ea typeface="Kaiti SC"/>
                <a:cs typeface="Kaiti SC"/>
                <a:sym typeface="Kaiti SC"/>
              </a:rPr>
              <a:t>“他把一生都给了这片土地，而这片土地曾把他遗忘。”</a:t>
            </a:r>
            <a:endParaRPr lang="en-US" sz="11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AF5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525000" y="-1270000"/>
            <a:ext cx="3810000" cy="3810000"/>
          </a:xfrm>
          <a:prstGeom prst="ellipse">
            <a:avLst/>
          </a:prstGeom>
          <a:solidFill>
            <a:srgbClr val="B87333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-1016000" y="5080000"/>
            <a:ext cx="2540000" cy="2540000"/>
          </a:xfrm>
          <a:prstGeom prst="ellipse">
            <a:avLst/>
          </a:prstGeom>
          <a:solidFill>
            <a:srgbClr val="B87333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 txBox="1"/>
          <p:nvPr/>
        </p:nvSpPr>
        <p:spPr>
          <a:xfrm>
            <a:off x="0" y="508000"/>
            <a:ext cx="12192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333333"/>
                </a:solidFill>
                <a:latin typeface="Noto Serif SC"/>
                <a:ea typeface="Noto Serif SC"/>
                <a:cs typeface="Noto Serif SC"/>
                <a:sym typeface="Noto Serif SC"/>
              </a:rPr>
              <a:t>束星北留给我们的启示</a:t>
            </a:r>
            <a:endParaRPr lang="en-US" sz="1100"/>
          </a:p>
        </p:txBody>
      </p:sp>
      <p:sp>
        <p:nvSpPr>
          <p:cNvPr id="5" name="AutoShape 5"/>
          <p:cNvSpPr txBox="1"/>
          <p:nvPr/>
        </p:nvSpPr>
        <p:spPr>
          <a:xfrm>
            <a:off x="0" y="1270000"/>
            <a:ext cx="12192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B87333"/>
                </a:solidFill>
                <a:latin typeface="Noto Sans SC"/>
                <a:ea typeface="Noto Sans SC"/>
                <a:cs typeface="Noto Sans SC"/>
                <a:sym typeface="Noto Sans SC"/>
              </a:rPr>
              <a:t>—— 作为研究生，我们能从他身上学到什么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508000" y="1905000"/>
            <a:ext cx="5461000" cy="1841500"/>
          </a:xfrm>
          <a:prstGeom prst="roundRect">
            <a:avLst>
              <a:gd name="adj" fmla="val 0"/>
            </a:avLst>
          </a:prstGeom>
          <a:solidFill>
            <a:srgbClr val="F9F6F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7" name="AutoShape 7"/>
          <p:cNvSpPr txBox="1"/>
          <p:nvPr/>
        </p:nvSpPr>
        <p:spPr>
          <a:xfrm>
            <a:off x="698500" y="2095500"/>
            <a:ext cx="508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B87333"/>
                </a:solidFill>
                <a:latin typeface="Noto Sans SC"/>
                <a:ea typeface="Noto Sans SC"/>
                <a:cs typeface="Noto Sans SC"/>
                <a:sym typeface="Noto Sans SC"/>
              </a:rPr>
              <a:t>① 坐得住冷板凳</a:t>
            </a:r>
            <a:endParaRPr lang="en-US" sz="1100"/>
          </a:p>
        </p:txBody>
      </p:sp>
      <p:sp>
        <p:nvSpPr>
          <p:cNvPr id="8" name="AutoShape 8"/>
          <p:cNvSpPr txBox="1"/>
          <p:nvPr/>
        </p:nvSpPr>
        <p:spPr>
          <a:xfrm>
            <a:off x="698500" y="2603500"/>
            <a:ext cx="5080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扫厕所二十年，他没有停止思考，依然写完《狭义相对论》。真正的学者，不会因环境恶劣而停止求知，内心的学术火种永远不会熄灭。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6223000" y="1905000"/>
            <a:ext cx="5461000" cy="1841500"/>
          </a:xfrm>
          <a:prstGeom prst="roundRect">
            <a:avLst>
              <a:gd name="adj" fmla="val 0"/>
            </a:avLst>
          </a:prstGeom>
          <a:solidFill>
            <a:srgbClr val="F9F6F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0" name="AutoShape 10"/>
          <p:cNvSpPr txBox="1"/>
          <p:nvPr/>
        </p:nvSpPr>
        <p:spPr>
          <a:xfrm>
            <a:off x="6413500" y="2095500"/>
            <a:ext cx="508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B87333"/>
                </a:solidFill>
                <a:latin typeface="Noto Sans SC"/>
                <a:ea typeface="Noto Sans SC"/>
                <a:cs typeface="Noto Sans SC"/>
                <a:sym typeface="Noto Sans SC"/>
              </a:rPr>
              <a:t>② 跨界的勇气</a:t>
            </a:r>
            <a:endParaRPr lang="en-US" sz="1100"/>
          </a:p>
        </p:txBody>
      </p:sp>
      <p:sp>
        <p:nvSpPr>
          <p:cNvPr id="11" name="AutoShape 11"/>
          <p:cNvSpPr txBox="1"/>
          <p:nvPr/>
        </p:nvSpPr>
        <p:spPr>
          <a:xfrm>
            <a:off x="6413500" y="2603500"/>
            <a:ext cx="5080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从理论物理到雷达研制，从相对论研究到海洋内波探索，再到导弹轨道计算。不被专业边界束缚，哪里有国家需要，哪里就有他的身影。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508000" y="3937000"/>
            <a:ext cx="5461000" cy="1841500"/>
          </a:xfrm>
          <a:prstGeom prst="roundRect">
            <a:avLst>
              <a:gd name="adj" fmla="val 0"/>
            </a:avLst>
          </a:prstGeom>
          <a:solidFill>
            <a:srgbClr val="F9F6F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3" name="AutoShape 13"/>
          <p:cNvSpPr txBox="1"/>
          <p:nvPr/>
        </p:nvSpPr>
        <p:spPr>
          <a:xfrm>
            <a:off x="698500" y="4127500"/>
            <a:ext cx="508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B87333"/>
                </a:solidFill>
                <a:latin typeface="Noto Sans SC"/>
                <a:ea typeface="Noto Sans SC"/>
                <a:cs typeface="Noto Sans SC"/>
                <a:sym typeface="Noto Sans SC"/>
              </a:rPr>
              <a:t>③ 做人的风骨</a:t>
            </a:r>
            <a:endParaRPr lang="en-US" sz="1100"/>
          </a:p>
        </p:txBody>
      </p:sp>
      <p:sp>
        <p:nvSpPr>
          <p:cNvPr id="14" name="AutoShape 14"/>
          <p:cNvSpPr txBox="1"/>
          <p:nvPr/>
        </p:nvSpPr>
        <p:spPr>
          <a:xfrm>
            <a:off x="698500" y="4635500"/>
            <a:ext cx="5080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“中国不缺少有智慧的人，但缺少有骨气的人。”在科研之外，独立的人格、敢于质疑的勇气与求真精神，是学者不可逾越的底线。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6223000" y="3937000"/>
            <a:ext cx="5461000" cy="1841500"/>
          </a:xfrm>
          <a:prstGeom prst="roundRect">
            <a:avLst>
              <a:gd name="adj" fmla="val 0"/>
            </a:avLst>
          </a:prstGeom>
          <a:solidFill>
            <a:srgbClr val="F9F6F0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16" name="AutoShape 16"/>
          <p:cNvSpPr txBox="1"/>
          <p:nvPr/>
        </p:nvSpPr>
        <p:spPr>
          <a:xfrm>
            <a:off x="6413500" y="4127500"/>
            <a:ext cx="508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B87333"/>
                </a:solidFill>
                <a:latin typeface="Noto Sans SC"/>
                <a:ea typeface="Noto Sans SC"/>
                <a:cs typeface="Noto Sans SC"/>
                <a:sym typeface="Noto Sans SC"/>
              </a:rPr>
              <a:t>④ 传承比成果更重要</a:t>
            </a:r>
            <a:endParaRPr lang="en-US" sz="1100"/>
          </a:p>
        </p:txBody>
      </p:sp>
      <p:sp>
        <p:nvSpPr>
          <p:cNvPr id="17" name="AutoShape 17"/>
          <p:cNvSpPr txBox="1"/>
          <p:nvPr/>
        </p:nvSpPr>
        <p:spPr>
          <a:xfrm>
            <a:off x="6413500" y="4635500"/>
            <a:ext cx="5080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333"/>
              </a:lnSpc>
              <a:defRPr/>
            </a:pPr>
            <a:r>
              <a:rPr lang="en-US" sz="1400" b="0" i="0" u="none" strike="noStrike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他最大的成就不是自己的论文，而是培养了李政道、程开甲、吴健雄等栋梁。好导师点亮学生的前路，优秀的学生则能照亮整个时代。</a:t>
            </a:r>
            <a:endParaRPr lang="en-US" sz="1100"/>
          </a:p>
        </p:txBody>
      </p:sp>
      <p:sp>
        <p:nvSpPr>
          <p:cNvPr id="18" name="AutoShape 18"/>
          <p:cNvSpPr txBox="1"/>
          <p:nvPr/>
        </p:nvSpPr>
        <p:spPr>
          <a:xfrm>
            <a:off x="508000" y="5969000"/>
            <a:ext cx="11176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8C5629"/>
                </a:solidFill>
                <a:latin typeface="Noto Sans SC"/>
                <a:ea typeface="Noto Sans SC"/>
                <a:cs typeface="Noto Sans SC"/>
                <a:sym typeface="Noto Sans SC"/>
              </a:rPr>
              <a:t>“人生最大的幸运，是在最好的年华做自己认同的事；最大的修养，是在最坏的年华仍不放弃自己。”</a:t>
            </a:r>
            <a:endParaRPr lang="en-US" sz="11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A2520">
            <a:alpha val="10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-1270000" y="-1270000"/>
            <a:ext cx="5080000" cy="5080000"/>
          </a:xfrm>
          <a:prstGeom prst="ellipse">
            <a:avLst/>
          </a:prstGeom>
          <a:solidFill>
            <a:srgbClr val="C8956C">
              <a:alpha val="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3" name="AutoShape 3"/>
          <p:cNvSpPr/>
          <p:nvPr/>
        </p:nvSpPr>
        <p:spPr>
          <a:xfrm>
            <a:off x="9652000" y="4318000"/>
            <a:ext cx="3810000" cy="3810000"/>
          </a:xfrm>
          <a:prstGeom prst="ellipse">
            <a:avLst/>
          </a:prstGeom>
          <a:solidFill>
            <a:srgbClr val="F5F2ED">
              <a:alpha val="3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  <a:endParaRPr/>
          </a:p>
        </p:txBody>
      </p:sp>
      <p:sp>
        <p:nvSpPr>
          <p:cNvPr id="4" name="AutoShape 4"/>
          <p:cNvSpPr txBox="1"/>
          <p:nvPr/>
        </p:nvSpPr>
        <p:spPr>
          <a:xfrm>
            <a:off x="0" y="1524000"/>
            <a:ext cx="12192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4400" b="1" i="0" u="none" strike="noStrike">
                <a:solidFill>
                  <a:srgbClr val="F5F2ED"/>
                </a:solidFill>
                <a:latin typeface="Noto Serif SC"/>
                <a:ea typeface="Noto Serif SC"/>
                <a:cs typeface="Noto Serif SC"/>
                <a:sym typeface="Noto Serif SC"/>
              </a:rPr>
              <a:t>致敬 · 束星北</a:t>
            </a:r>
            <a:endParaRPr lang="en-US" sz="1100"/>
          </a:p>
        </p:txBody>
      </p:sp>
      <p:sp>
        <p:nvSpPr>
          <p:cNvPr id="5" name="AutoShape 5"/>
          <p:cNvSpPr txBox="1"/>
          <p:nvPr/>
        </p:nvSpPr>
        <p:spPr>
          <a:xfrm>
            <a:off x="1270000" y="3048000"/>
            <a:ext cx="9652000" cy="190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33333"/>
              </a:lnSpc>
              <a:defRPr/>
            </a:pPr>
            <a:r>
              <a:rPr lang="en-US" sz="2000" b="0" i="0" u="none" strike="noStrike">
                <a:solidFill>
                  <a:srgbClr val="C8956C"/>
                </a:solidFill>
                <a:latin typeface="Kaiti SC"/>
                <a:ea typeface="Kaiti SC"/>
                <a:cs typeface="Kaiti SC"/>
                <a:sym typeface="Kaiti SC"/>
              </a:rPr>
              <a:t>“一个人的命运，当然要靠自我奋斗，</a:t>
            </a:r>
            <a:br>
              <a:rPr lang="en-US" sz="2000" b="0" i="0" u="none" strike="noStrike">
                <a:solidFill>
                  <a:srgbClr val="C8956C"/>
                </a:solidFill>
                <a:latin typeface="Kaiti SC"/>
                <a:ea typeface="Kaiti SC"/>
                <a:cs typeface="Kaiti SC"/>
                <a:sym typeface="Kaiti SC"/>
              </a:rPr>
            </a:br>
            <a:r>
              <a:rPr lang="en-US" sz="2000" b="0" i="0" u="none" strike="noStrike">
                <a:solidFill>
                  <a:srgbClr val="C8956C"/>
                </a:solidFill>
                <a:latin typeface="Kaiti SC"/>
                <a:ea typeface="Kaiti SC"/>
                <a:cs typeface="Kaiti SC"/>
                <a:sym typeface="Kaiti SC"/>
              </a:rPr>
              <a:t>但也考虑到历史的行程。</a:t>
            </a:r>
            <a:br>
              <a:rPr lang="en-US" sz="2000" b="0" i="0" u="none" strike="noStrike">
                <a:solidFill>
                  <a:srgbClr val="C8956C"/>
                </a:solidFill>
                <a:latin typeface="Kaiti SC"/>
                <a:ea typeface="Kaiti SC"/>
                <a:cs typeface="Kaiti SC"/>
                <a:sym typeface="Kaiti SC"/>
              </a:rPr>
            </a:br>
            <a:r>
              <a:rPr lang="en-US" sz="2000" b="0" i="0" u="none" strike="noStrike">
                <a:solidFill>
                  <a:srgbClr val="C8956C"/>
                </a:solidFill>
                <a:latin typeface="Kaiti SC"/>
                <a:ea typeface="Kaiti SC"/>
                <a:cs typeface="Kaiti SC"/>
                <a:sym typeface="Kaiti SC"/>
              </a:rPr>
              <a:t>他没能被时代温柔以待，</a:t>
            </a:r>
            <a:br>
              <a:rPr lang="en-US" sz="2000" b="0" i="0" u="none" strike="noStrike">
                <a:solidFill>
                  <a:srgbClr val="C8956C"/>
                </a:solidFill>
                <a:latin typeface="Kaiti SC"/>
                <a:ea typeface="Kaiti SC"/>
                <a:cs typeface="Kaiti SC"/>
                <a:sym typeface="Kaiti SC"/>
              </a:rPr>
            </a:br>
            <a:r>
              <a:rPr lang="en-US" sz="2000" b="0" i="0" u="none" strike="noStrike">
                <a:solidFill>
                  <a:srgbClr val="C8956C"/>
                </a:solidFill>
                <a:latin typeface="Kaiti SC"/>
                <a:ea typeface="Kaiti SC"/>
                <a:cs typeface="Kaiti SC"/>
                <a:sym typeface="Kaiti SC"/>
              </a:rPr>
              <a:t>却把最硬的脊梁，留给了后来者。”</a:t>
            </a:r>
            <a:endParaRPr lang="en-US" sz="1100"/>
          </a:p>
        </p:txBody>
      </p:sp>
      <p:sp>
        <p:nvSpPr>
          <p:cNvPr id="6" name="AutoShape 6"/>
          <p:cNvSpPr txBox="1"/>
          <p:nvPr/>
        </p:nvSpPr>
        <p:spPr>
          <a:xfrm>
            <a:off x="0" y="5080000"/>
            <a:ext cx="1219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F5F2ED">
                    <a:alpha val="60000"/>
                  </a:srgbClr>
                </a:solidFill>
                <a:latin typeface="Noto Sans SC"/>
                <a:ea typeface="Noto Sans SC"/>
                <a:cs typeface="Noto Sans SC"/>
                <a:sym typeface="Noto Sans SC"/>
              </a:rPr>
              <a:t>1907 — 1983 · 愿这样的天才，不再被辜负</a:t>
            </a:r>
            <a:endParaRPr lang="en-US" sz="1100"/>
          </a:p>
        </p:txBody>
      </p:sp>
      <p:sp>
        <p:nvSpPr>
          <p:cNvPr id="7" name="AutoShape 7"/>
          <p:cNvSpPr txBox="1"/>
          <p:nvPr/>
        </p:nvSpPr>
        <p:spPr>
          <a:xfrm>
            <a:off x="0" y="5905500"/>
            <a:ext cx="12192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600" b="0" i="0" u="none" strike="noStrike">
                <a:solidFill>
                  <a:srgbClr val="F5F2ED"/>
                </a:solidFill>
                <a:latin typeface="Noto Sans SC"/>
                <a:ea typeface="Noto Sans SC"/>
                <a:cs typeface="Noto Sans SC"/>
                <a:sym typeface="Noto Sans SC"/>
              </a:rPr>
              <a:t>谢谢观看</a:t>
            </a:r>
            <a:endParaRPr lang="en-US"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1739</Words>
  <Application>Microsoft Office PowerPoint</Application>
  <PresentationFormat>宽屏</PresentationFormat>
  <Paragraphs>247</Paragraphs>
  <Slides>16</Slides>
  <Notes>16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22" baseType="lpstr">
      <vt:lpstr>Kaiti SC</vt:lpstr>
      <vt:lpstr>Noto Sans SC</vt:lpstr>
      <vt:lpstr>Noto Serif SC</vt:lpstr>
      <vt:lpstr>Arial</vt:lpstr>
      <vt:lpstr>Office 主题​​</vt:lpstr>
      <vt:lpstr>默认主题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暮阳 青空</cp:lastModifiedBy>
  <cp:revision>1</cp:revision>
  <dcterms:modified xsi:type="dcterms:W3CDTF">2026-10-18T10:12:57Z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IGC">
    <vt:lpwstr>{"Label":"1","ContentProducer":"001191110102MACQD9K64010000","ProduceID":"7696022051434695653","ReservedCode1":"","ContentPropagator":"","PropagateID":"","ReservedCode2":""}</vt:lpwstr>
  </property>
</Properties>
</file>