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13"/>
  </p:notes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59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18.10.2026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endParaRPr lang="en-US" sz="1400" b="0" i="0" u="none" strike="noStrike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五个关键节点，每个一句话。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外部环境不允许女性做科学，父亲开明支持。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三段路。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1931年，她29岁。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她最颠覆的发现。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1951年报告跳跃基因，台下沉默。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1983年，81岁。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四点启示。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最后用她自己的一句话收尾。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" name="Shape 31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Shape 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Shape 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" name="Shape 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" name="Shape 5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" name="Shape 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" name="Shape 5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" name="Shape 5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" name="Shape 6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Shape 6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Shape 6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" name="Shape 6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" name="Shape 1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" name="Shape 1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" name="Shape 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" name="Shape 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" name="Shape 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" name="Shape 36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Shape 37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" name="Shape 3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Shape 3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" name="Shape 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" name="Shape 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" name="Shape 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" name="Shape 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" name="Shape 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" name="Shape 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Shape 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Shape 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Shape 4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Shape 4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8" name="Shape 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Shape 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Shape 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Shape 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5" name="Shape 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Shape 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Shape 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Shape 50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Shape 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Shape 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Shape 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排标题与文本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Shape 16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Shape 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Shape 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Shape 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Shape 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Shape 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默认主题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5748369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B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t="19444" b="1944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7F8FB">
              <a:alpha val="9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19683" r="19683"/>
          <a:stretch>
            <a:fillRect/>
          </a:stretch>
        </p:blipFill>
        <p:spPr>
          <a:xfrm>
            <a:off x="7112000" y="0"/>
            <a:ext cx="5080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5" name="AutoShape 5"/>
          <p:cNvSpPr/>
          <p:nvPr/>
        </p:nvSpPr>
        <p:spPr>
          <a:xfrm>
            <a:off x="6350000" y="0"/>
            <a:ext cx="1524000" cy="6858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F7F8FB">
                  <a:alpha val="100000"/>
                </a:srgbClr>
              </a:gs>
              <a:gs pos="100000">
                <a:srgbClr val="F7F8FB">
                  <a:alpha val="0"/>
                </a:srgbClr>
              </a:gs>
            </a:gsLst>
            <a:lin ang="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1270000"/>
            <a:ext cx="50800" cy="355600"/>
          </a:xfrm>
          <a:prstGeom prst="roundRect">
            <a:avLst>
              <a:gd name="adj" fmla="val 0"/>
            </a:avLst>
          </a:prstGeom>
          <a:solidFill>
            <a:srgbClr val="E76B6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 txBox="1"/>
          <p:nvPr/>
        </p:nvSpPr>
        <p:spPr>
          <a:xfrm>
            <a:off x="1219200" y="1270000"/>
            <a:ext cx="508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 dirty="0">
                <a:solidFill>
                  <a:srgbClr val="647896"/>
                </a:solidFill>
                <a:latin typeface="Noto Sans SC"/>
                <a:ea typeface="Noto Sans SC"/>
                <a:cs typeface="Noto Sans SC"/>
                <a:sym typeface="Noto Sans SC"/>
              </a:rPr>
              <a:t>SCIENTIST PROFILE </a:t>
            </a:r>
            <a:endParaRPr lang="en-US" sz="1100" dirty="0"/>
          </a:p>
        </p:txBody>
      </p:sp>
      <p:sp>
        <p:nvSpPr>
          <p:cNvPr id="8" name="AutoShape 8"/>
          <p:cNvSpPr txBox="1"/>
          <p:nvPr/>
        </p:nvSpPr>
        <p:spPr>
          <a:xfrm>
            <a:off x="1016000" y="2159000"/>
            <a:ext cx="5334000" cy="254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95833"/>
              </a:lnSpc>
              <a:defRPr/>
            </a:pPr>
            <a:r>
              <a:rPr lang="en-US" sz="5200" b="1" i="0" u="none" strike="noStrike" dirty="0" err="1">
                <a:solidFill>
                  <a:srgbClr val="1E3A66"/>
                </a:solidFill>
                <a:latin typeface="Noto Sans SC"/>
                <a:ea typeface="Noto Sans SC"/>
                <a:cs typeface="Noto Sans SC"/>
                <a:sym typeface="Noto Sans SC"/>
              </a:rPr>
              <a:t>看见</a:t>
            </a:r>
            <a:endParaRPr lang="en-US" sz="1100" dirty="0"/>
          </a:p>
          <a:p>
            <a:pPr marL="0" indent="0" algn="l">
              <a:lnSpc>
                <a:spcPct val="95833"/>
              </a:lnSpc>
            </a:pPr>
            <a:r>
              <a:rPr lang="en-US" sz="5200" b="1" i="0" u="none" strike="noStrike" dirty="0">
                <a:solidFill>
                  <a:srgbClr val="1E3A66"/>
                </a:solidFill>
                <a:latin typeface="Noto Sans SC"/>
                <a:ea typeface="Noto Sans SC"/>
                <a:cs typeface="Noto Sans SC"/>
                <a:sym typeface="Noto Sans SC"/>
              </a:rPr>
              <a:t>「</a:t>
            </a:r>
            <a:r>
              <a:rPr lang="en-US" sz="5200" b="1" i="0" u="none" strike="noStrike" dirty="0" err="1">
                <a:solidFill>
                  <a:srgbClr val="1E3A66"/>
                </a:solidFill>
                <a:latin typeface="Noto Sans SC"/>
                <a:ea typeface="Noto Sans SC"/>
                <a:cs typeface="Noto Sans SC"/>
                <a:sym typeface="Noto Sans SC"/>
              </a:rPr>
              <a:t>跳跃基因</a:t>
            </a:r>
            <a:r>
              <a:rPr lang="en-US" sz="5200" b="1" i="0" u="none" strike="noStrike" dirty="0">
                <a:solidFill>
                  <a:srgbClr val="1E3A66"/>
                </a:solidFill>
                <a:latin typeface="Noto Sans SC"/>
                <a:ea typeface="Noto Sans SC"/>
                <a:cs typeface="Noto Sans SC"/>
                <a:sym typeface="Noto Sans SC"/>
              </a:rPr>
              <a:t>」</a:t>
            </a:r>
          </a:p>
          <a:p>
            <a:pPr marL="0" indent="0" algn="l">
              <a:lnSpc>
                <a:spcPct val="95833"/>
              </a:lnSpc>
            </a:pPr>
            <a:r>
              <a:rPr lang="en-US" sz="5200" b="1" i="0" u="none" strike="noStrike" dirty="0" err="1">
                <a:solidFill>
                  <a:srgbClr val="1E3A66"/>
                </a:solidFill>
                <a:latin typeface="Noto Sans SC"/>
                <a:ea typeface="Noto Sans SC"/>
                <a:cs typeface="Noto Sans SC"/>
                <a:sym typeface="Noto Sans SC"/>
              </a:rPr>
              <a:t>的女人</a:t>
            </a:r>
            <a:endParaRPr lang="en-US" sz="5200" b="1" i="0" u="none" strike="noStrike" dirty="0">
              <a:solidFill>
                <a:srgbClr val="1E3A66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9" name="AutoShape 9"/>
          <p:cNvSpPr txBox="1"/>
          <p:nvPr/>
        </p:nvSpPr>
        <p:spPr>
          <a:xfrm>
            <a:off x="1016000" y="5080000"/>
            <a:ext cx="5334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1E3A66"/>
                </a:solidFill>
                <a:latin typeface="Noto Sans SC"/>
                <a:ea typeface="Noto Sans SC"/>
                <a:cs typeface="Noto Sans SC"/>
                <a:sym typeface="Noto Sans SC"/>
              </a:rPr>
              <a:t>芭芭拉·麦克林托克 Barbara McClintock</a:t>
            </a:r>
            <a:endParaRPr lang="en-US" sz="1100"/>
          </a:p>
        </p:txBody>
      </p:sp>
      <p:sp>
        <p:nvSpPr>
          <p:cNvPr id="10" name="AutoShape 10"/>
          <p:cNvSpPr txBox="1"/>
          <p:nvPr/>
        </p:nvSpPr>
        <p:spPr>
          <a:xfrm>
            <a:off x="1016000" y="5486400"/>
            <a:ext cx="5334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647896"/>
                </a:solidFill>
                <a:latin typeface="Noto Sans SC"/>
                <a:ea typeface="Noto Sans SC"/>
                <a:cs typeface="Noto Sans SC"/>
                <a:sym typeface="Noto Sans SC"/>
              </a:rPr>
              <a:t>1902.06.16 – 1992.09.02 · 美国细胞遗传学家</a:t>
            </a:r>
            <a:endParaRPr lang="en-US" sz="1100"/>
          </a:p>
        </p:txBody>
      </p:sp>
      <p:cxnSp>
        <p:nvCxnSpPr>
          <p:cNvPr id="11" name="Connector 11"/>
          <p:cNvCxnSpPr/>
          <p:nvPr/>
        </p:nvCxnSpPr>
        <p:spPr>
          <a:xfrm rot="-57290">
            <a:off x="1016053" y="59626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E76B6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2" name="AutoShape 12"/>
          <p:cNvSpPr txBox="1"/>
          <p:nvPr/>
        </p:nvSpPr>
        <p:spPr>
          <a:xfrm>
            <a:off x="1016000" y="6121400"/>
            <a:ext cx="533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1983 年诺贝尔生理学或医学奖得主 · 史上唯一独立获此奖的女性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B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t="19444" b="1944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7F8FB">
              <a:alpha val="93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016000" y="635000"/>
            <a:ext cx="50800" cy="355600"/>
          </a:xfrm>
          <a:prstGeom prst="roundRect">
            <a:avLst>
              <a:gd name="adj" fmla="val 0"/>
            </a:avLst>
          </a:prstGeom>
          <a:solidFill>
            <a:srgbClr val="E76B6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 txBox="1"/>
          <p:nvPr/>
        </p:nvSpPr>
        <p:spPr>
          <a:xfrm>
            <a:off x="1219200" y="635000"/>
            <a:ext cx="508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647896"/>
                </a:solidFill>
                <a:latin typeface="Noto Sans SC"/>
                <a:ea typeface="Noto Sans SC"/>
                <a:cs typeface="Noto Sans SC"/>
                <a:sym typeface="Noto Sans SC"/>
              </a:rPr>
              <a:t>01 · 她是谁</a:t>
            </a:r>
            <a:endParaRPr lang="en-US" sz="1100"/>
          </a:p>
        </p:txBody>
      </p:sp>
      <p:sp>
        <p:nvSpPr>
          <p:cNvPr id="6" name="AutoShape 6"/>
          <p:cNvSpPr txBox="1"/>
          <p:nvPr/>
        </p:nvSpPr>
        <p:spPr>
          <a:xfrm>
            <a:off x="1016000" y="1079500"/>
            <a:ext cx="10160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1E3A66"/>
                </a:solidFill>
                <a:latin typeface="Noto Sans SC"/>
                <a:ea typeface="Noto Sans SC"/>
                <a:cs typeface="Noto Sans SC"/>
                <a:sym typeface="Noto Sans SC"/>
              </a:rPr>
              <a:t>一段被玉米串起来的 90 年人生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42969">
            <a:off x="1016040" y="183515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E76B6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8" name="Connector 8"/>
          <p:cNvCxnSpPr/>
          <p:nvPr/>
        </p:nvCxnSpPr>
        <p:spPr>
          <a:xfrm rot="-4523">
            <a:off x="1524004" y="3803650"/>
            <a:ext cx="965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B4C8E1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9" name="AutoShape 9"/>
          <p:cNvSpPr/>
          <p:nvPr/>
        </p:nvSpPr>
        <p:spPr>
          <a:xfrm>
            <a:off x="1422400" y="3708400"/>
            <a:ext cx="203200" cy="203200"/>
          </a:xfrm>
          <a:prstGeom prst="ellipse">
            <a:avLst/>
          </a:prstGeom>
          <a:solidFill>
            <a:srgbClr val="96AAC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 txBox="1"/>
          <p:nvPr/>
        </p:nvSpPr>
        <p:spPr>
          <a:xfrm>
            <a:off x="762000" y="2540000"/>
            <a:ext cx="1778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1E3A66"/>
                </a:solidFill>
                <a:latin typeface="Noto Sans SC"/>
                <a:ea typeface="Noto Sans SC"/>
                <a:cs typeface="Noto Sans SC"/>
                <a:sym typeface="Noto Sans SC"/>
              </a:rPr>
              <a:t>1902</a:t>
            </a:r>
            <a:endParaRPr lang="en-US" sz="1100"/>
          </a:p>
        </p:txBody>
      </p:sp>
      <p:sp>
        <p:nvSpPr>
          <p:cNvPr id="11" name="AutoShape 11"/>
          <p:cNvSpPr txBox="1"/>
          <p:nvPr/>
        </p:nvSpPr>
        <p:spPr>
          <a:xfrm>
            <a:off x="635000" y="4127500"/>
            <a:ext cx="203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33333"/>
              </a:lnSpc>
              <a:defRPr/>
            </a:pPr>
            <a:r>
              <a:rPr lang="en-US" sz="12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出生于美国康涅狄格州，从小性格独立，偏爱独处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3708400" y="3708400"/>
            <a:ext cx="203200" cy="203200"/>
          </a:xfrm>
          <a:prstGeom prst="ellipse">
            <a:avLst/>
          </a:prstGeom>
          <a:solidFill>
            <a:srgbClr val="96AAC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 txBox="1"/>
          <p:nvPr/>
        </p:nvSpPr>
        <p:spPr>
          <a:xfrm>
            <a:off x="3048000" y="2540000"/>
            <a:ext cx="1778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1E3A66"/>
                </a:solidFill>
                <a:latin typeface="Noto Sans SC"/>
                <a:ea typeface="Noto Sans SC"/>
                <a:cs typeface="Noto Sans SC"/>
                <a:sym typeface="Noto Sans SC"/>
              </a:rPr>
              <a:t>1927</a:t>
            </a:r>
            <a:endParaRPr lang="en-US" sz="1100"/>
          </a:p>
        </p:txBody>
      </p:sp>
      <p:sp>
        <p:nvSpPr>
          <p:cNvPr id="14" name="AutoShape 14"/>
          <p:cNvSpPr txBox="1"/>
          <p:nvPr/>
        </p:nvSpPr>
        <p:spPr>
          <a:xfrm>
            <a:off x="2921000" y="4127500"/>
            <a:ext cx="203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33333"/>
              </a:lnSpc>
              <a:defRPr/>
            </a:pPr>
            <a:r>
              <a:rPr lang="en-US" sz="12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获康奈尔大学植物学博士，正式开始玉米遗传学研究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994400" y="3657600"/>
            <a:ext cx="304800" cy="304800"/>
          </a:xfrm>
          <a:prstGeom prst="ellipse">
            <a:avLst/>
          </a:prstGeom>
          <a:solidFill>
            <a:srgbClr val="E76B6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 txBox="1"/>
          <p:nvPr/>
        </p:nvSpPr>
        <p:spPr>
          <a:xfrm>
            <a:off x="5334000" y="2540000"/>
            <a:ext cx="1778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E76B6B"/>
                </a:solidFill>
                <a:latin typeface="Noto Sans SC"/>
                <a:ea typeface="Noto Sans SC"/>
                <a:cs typeface="Noto Sans SC"/>
                <a:sym typeface="Noto Sans SC"/>
              </a:rPr>
              <a:t>1931</a:t>
            </a:r>
            <a:endParaRPr lang="en-US" sz="1100"/>
          </a:p>
        </p:txBody>
      </p:sp>
      <p:sp>
        <p:nvSpPr>
          <p:cNvPr id="17" name="AutoShape 17"/>
          <p:cNvSpPr txBox="1"/>
          <p:nvPr/>
        </p:nvSpPr>
        <p:spPr>
          <a:xfrm>
            <a:off x="5207000" y="4127500"/>
            <a:ext cx="203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33333"/>
              </a:lnSpc>
              <a:defRPr/>
            </a:pPr>
            <a:r>
              <a:rPr lang="en-US" sz="1200" b="1" i="0" u="none" strike="noStrike">
                <a:solidFill>
                  <a:srgbClr val="1E3A66"/>
                </a:solidFill>
                <a:latin typeface="Noto Sans SC"/>
                <a:ea typeface="Noto Sans SC"/>
                <a:cs typeface="Noto Sans SC"/>
                <a:sym typeface="Noto Sans SC"/>
              </a:rPr>
              <a:t>在显微镜下证明基因位于染色体上，奠定现代遗传学实验基础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280400" y="3657600"/>
            <a:ext cx="304800" cy="304800"/>
          </a:xfrm>
          <a:prstGeom prst="ellipse">
            <a:avLst/>
          </a:prstGeom>
          <a:solidFill>
            <a:srgbClr val="E76B6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 txBox="1"/>
          <p:nvPr/>
        </p:nvSpPr>
        <p:spPr>
          <a:xfrm>
            <a:off x="7620000" y="2540000"/>
            <a:ext cx="1778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E76B6B"/>
                </a:solidFill>
                <a:latin typeface="Noto Sans SC"/>
                <a:ea typeface="Noto Sans SC"/>
                <a:cs typeface="Noto Sans SC"/>
                <a:sym typeface="Noto Sans SC"/>
              </a:rPr>
              <a:t>1951</a:t>
            </a:r>
            <a:endParaRPr lang="en-US" sz="1100"/>
          </a:p>
        </p:txBody>
      </p:sp>
      <p:sp>
        <p:nvSpPr>
          <p:cNvPr id="20" name="AutoShape 20"/>
          <p:cNvSpPr txBox="1"/>
          <p:nvPr/>
        </p:nvSpPr>
        <p:spPr>
          <a:xfrm>
            <a:off x="7493000" y="4127500"/>
            <a:ext cx="203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33333"/>
              </a:lnSpc>
              <a:defRPr/>
            </a:pPr>
            <a:r>
              <a:rPr lang="en-US" sz="1200" b="1" i="0" u="none" strike="noStrike">
                <a:solidFill>
                  <a:srgbClr val="1E3A66"/>
                </a:solidFill>
                <a:latin typeface="Noto Sans SC"/>
                <a:ea typeface="Noto Sans SC"/>
                <a:cs typeface="Noto Sans SC"/>
                <a:sym typeface="Noto Sans SC"/>
              </a:rPr>
              <a:t>在冷泉港学术会议上提出「跳跃基因」理论，被同行沉默三十年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10566400" y="3657600"/>
            <a:ext cx="304800" cy="304800"/>
          </a:xfrm>
          <a:prstGeom prst="ellipse">
            <a:avLst/>
          </a:prstGeom>
          <a:solidFill>
            <a:srgbClr val="E76B6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2" name="AutoShape 22"/>
          <p:cNvSpPr txBox="1"/>
          <p:nvPr/>
        </p:nvSpPr>
        <p:spPr>
          <a:xfrm>
            <a:off x="9906000" y="2540000"/>
            <a:ext cx="1778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E76B6B"/>
                </a:solidFill>
                <a:latin typeface="Noto Sans SC"/>
                <a:ea typeface="Noto Sans SC"/>
                <a:cs typeface="Noto Sans SC"/>
                <a:sym typeface="Noto Sans SC"/>
              </a:rPr>
              <a:t>1983</a:t>
            </a:r>
            <a:endParaRPr lang="en-US" sz="1100"/>
          </a:p>
        </p:txBody>
      </p:sp>
      <p:sp>
        <p:nvSpPr>
          <p:cNvPr id="23" name="AutoShape 23"/>
          <p:cNvSpPr txBox="1"/>
          <p:nvPr/>
        </p:nvSpPr>
        <p:spPr>
          <a:xfrm>
            <a:off x="9779000" y="4127500"/>
            <a:ext cx="203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33333"/>
              </a:lnSpc>
              <a:defRPr/>
            </a:pPr>
            <a:r>
              <a:rPr lang="en-US" sz="1200" b="1" i="0" u="none" strike="noStrike">
                <a:solidFill>
                  <a:srgbClr val="1E3A66"/>
                </a:solidFill>
                <a:latin typeface="Noto Sans SC"/>
                <a:ea typeface="Noto Sans SC"/>
                <a:cs typeface="Noto Sans SC"/>
                <a:sym typeface="Noto Sans SC"/>
              </a:rPr>
              <a:t>81 岁独得诺贝尔生理学或医学奖，该奖史上唯一独立获奖女性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B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t="19444" b="1944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7F8FB">
              <a:alpha val="93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016000" y="635000"/>
            <a:ext cx="50800" cy="355600"/>
          </a:xfrm>
          <a:prstGeom prst="roundRect">
            <a:avLst>
              <a:gd name="adj" fmla="val 0"/>
            </a:avLst>
          </a:prstGeom>
          <a:solidFill>
            <a:srgbClr val="E76B6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 txBox="1"/>
          <p:nvPr/>
        </p:nvSpPr>
        <p:spPr>
          <a:xfrm>
            <a:off x="1219200" y="635000"/>
            <a:ext cx="508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647896"/>
                </a:solidFill>
                <a:latin typeface="Noto Sans SC"/>
                <a:ea typeface="Noto Sans SC"/>
                <a:cs typeface="Noto Sans SC"/>
                <a:sym typeface="Noto Sans SC"/>
              </a:rPr>
              <a:t>01 · 时代与家庭</a:t>
            </a:r>
            <a:endParaRPr lang="en-US" sz="1100"/>
          </a:p>
        </p:txBody>
      </p:sp>
      <p:sp>
        <p:nvSpPr>
          <p:cNvPr id="6" name="AutoShape 6"/>
          <p:cNvSpPr txBox="1"/>
          <p:nvPr/>
        </p:nvSpPr>
        <p:spPr>
          <a:xfrm>
            <a:off x="1016000" y="1079500"/>
            <a:ext cx="10160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1E3A66"/>
                </a:solidFill>
                <a:latin typeface="Noto Sans SC"/>
                <a:ea typeface="Noto Sans SC"/>
                <a:cs typeface="Noto Sans SC"/>
                <a:sym typeface="Noto Sans SC"/>
              </a:rPr>
              <a:t>她出生在一个不允许女性做科学的时代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42969">
            <a:off x="1016040" y="183515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E76B6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5083" r="5083"/>
          <a:stretch>
            <a:fillRect/>
          </a:stretch>
        </p:blipFill>
        <p:spPr>
          <a:xfrm>
            <a:off x="1016000" y="2286000"/>
            <a:ext cx="2794000" cy="3556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9" name="AutoShape 9"/>
          <p:cNvSpPr txBox="1"/>
          <p:nvPr/>
        </p:nvSpPr>
        <p:spPr>
          <a:xfrm>
            <a:off x="1016000" y="5943600"/>
            <a:ext cx="2794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647896"/>
                </a:solidFill>
                <a:latin typeface="Noto Sans SC"/>
                <a:ea typeface="Noto Sans SC"/>
                <a:cs typeface="Noto Sans SC"/>
                <a:sym typeface="Noto Sans SC"/>
              </a:rPr>
              <a:t>1920 年代，年轻的 Barbara McClintock</a:t>
            </a:r>
            <a:endParaRPr lang="en-US" sz="1100"/>
          </a:p>
        </p:txBody>
      </p:sp>
      <p:sp>
        <p:nvSpPr>
          <p:cNvPr id="10" name="AutoShape 10"/>
          <p:cNvSpPr txBox="1"/>
          <p:nvPr/>
        </p:nvSpPr>
        <p:spPr>
          <a:xfrm>
            <a:off x="4572000" y="2286000"/>
            <a:ext cx="6604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E76B6B"/>
                </a:solidFill>
                <a:latin typeface="Noto Sans SC"/>
                <a:ea typeface="Noto Sans SC"/>
                <a:cs typeface="Noto Sans SC"/>
                <a:sym typeface="Noto Sans SC"/>
              </a:rPr>
              <a:t>时代背景</a:t>
            </a:r>
            <a:endParaRPr lang="en-US" sz="1100"/>
          </a:p>
        </p:txBody>
      </p:sp>
      <p:cxnSp>
        <p:nvCxnSpPr>
          <p:cNvPr id="11" name="Connector 11"/>
          <p:cNvCxnSpPr/>
          <p:nvPr/>
        </p:nvCxnSpPr>
        <p:spPr>
          <a:xfrm rot="-57290">
            <a:off x="4572053" y="27241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E76B6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2" name="AutoShape 12"/>
          <p:cNvSpPr txBox="1"/>
          <p:nvPr/>
        </p:nvSpPr>
        <p:spPr>
          <a:xfrm>
            <a:off x="4572000" y="2895600"/>
            <a:ext cx="6604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77800" indent="-177800" algn="l">
              <a:lnSpc>
                <a:spcPct val="141666"/>
              </a:lnSpc>
              <a:buClr>
                <a:srgbClr val="465667"/>
              </a:buClr>
              <a:buChar char="•"/>
              <a:defRPr/>
            </a:pPr>
            <a:r>
              <a:rPr lang="en-US" sz="14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遗传学刚起步，学界认为基因固定在染色体上不动</a:t>
            </a:r>
            <a:endParaRPr lang="en-US" sz="1100"/>
          </a:p>
          <a:p>
            <a:pPr marL="177800" indent="-177800" algn="l">
              <a:lnSpc>
                <a:spcPct val="141666"/>
              </a:lnSpc>
              <a:buClr>
                <a:srgbClr val="465667"/>
              </a:buClr>
              <a:buChar char="•"/>
            </a:pPr>
            <a:r>
              <a:rPr lang="en-US" sz="14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康奈尔当时</a:t>
            </a:r>
            <a:r>
              <a:rPr lang="en-US" sz="1400" b="1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不招女生主修遗传学</a:t>
            </a:r>
          </a:p>
        </p:txBody>
      </p:sp>
      <p:sp>
        <p:nvSpPr>
          <p:cNvPr id="13" name="AutoShape 13"/>
          <p:cNvSpPr txBox="1"/>
          <p:nvPr/>
        </p:nvSpPr>
        <p:spPr>
          <a:xfrm>
            <a:off x="4572000" y="4064000"/>
            <a:ext cx="6604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4F8CB4"/>
                </a:solidFill>
                <a:latin typeface="Noto Sans SC"/>
                <a:ea typeface="Noto Sans SC"/>
                <a:cs typeface="Noto Sans SC"/>
                <a:sym typeface="Noto Sans SC"/>
              </a:rPr>
              <a:t>家庭背景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57290">
            <a:off x="4572053" y="45021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4F8CB4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5" name="AutoShape 15"/>
          <p:cNvSpPr txBox="1"/>
          <p:nvPr/>
        </p:nvSpPr>
        <p:spPr>
          <a:xfrm>
            <a:off x="4572000" y="4673600"/>
            <a:ext cx="6604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77800" indent="-177800" algn="l">
              <a:lnSpc>
                <a:spcPct val="141666"/>
              </a:lnSpc>
              <a:buClr>
                <a:srgbClr val="465667"/>
              </a:buClr>
              <a:buChar char="•"/>
              <a:defRPr/>
            </a:pPr>
            <a:r>
              <a:rPr lang="en-US" sz="14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父亲是医生，思想开明，支持她上大学</a:t>
            </a:r>
            <a:endParaRPr lang="en-US" sz="1100"/>
          </a:p>
          <a:p>
            <a:pPr marL="177800" indent="-177800" algn="l">
              <a:lnSpc>
                <a:spcPct val="141666"/>
              </a:lnSpc>
              <a:buClr>
                <a:srgbClr val="465667"/>
              </a:buClr>
              <a:buChar char="•"/>
            </a:pPr>
            <a:r>
              <a:rPr lang="en-US" sz="14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母亲反对她读书，怕她嫁不出去</a:t>
            </a:r>
          </a:p>
          <a:p>
            <a:pPr marL="177800" indent="-177800" algn="l">
              <a:lnSpc>
                <a:spcPct val="141666"/>
              </a:lnSpc>
              <a:buClr>
                <a:srgbClr val="465667"/>
              </a:buClr>
              <a:buChar char="•"/>
            </a:pPr>
            <a:r>
              <a:rPr lang="en-US" sz="14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从小性格独立，偏爱独处思考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B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t="19444" b="1944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7F8FB">
              <a:alpha val="93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016000" y="635000"/>
            <a:ext cx="50800" cy="355600"/>
          </a:xfrm>
          <a:prstGeom prst="roundRect">
            <a:avLst>
              <a:gd name="adj" fmla="val 0"/>
            </a:avLst>
          </a:prstGeom>
          <a:solidFill>
            <a:srgbClr val="E76B6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 txBox="1"/>
          <p:nvPr/>
        </p:nvSpPr>
        <p:spPr>
          <a:xfrm>
            <a:off x="1219200" y="635000"/>
            <a:ext cx="508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647896"/>
                </a:solidFill>
                <a:latin typeface="Noto Sans SC"/>
                <a:ea typeface="Noto Sans SC"/>
                <a:cs typeface="Noto Sans SC"/>
                <a:sym typeface="Noto Sans SC"/>
              </a:rPr>
              <a:t>01 · 学术之路</a:t>
            </a:r>
            <a:endParaRPr lang="en-US" sz="1100"/>
          </a:p>
        </p:txBody>
      </p:sp>
      <p:sp>
        <p:nvSpPr>
          <p:cNvPr id="6" name="AutoShape 6"/>
          <p:cNvSpPr txBox="1"/>
          <p:nvPr/>
        </p:nvSpPr>
        <p:spPr>
          <a:xfrm>
            <a:off x="1016000" y="1079500"/>
            <a:ext cx="10160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1E3A66"/>
                </a:solidFill>
                <a:latin typeface="Noto Sans SC"/>
                <a:ea typeface="Noto Sans SC"/>
                <a:cs typeface="Noto Sans SC"/>
                <a:sym typeface="Noto Sans SC"/>
              </a:rPr>
              <a:t>三段路：康奈尔起步、密苏里受挫、冷泉港扎根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42969">
            <a:off x="1016040" y="183515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E76B6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8" name="AutoShape 8"/>
          <p:cNvSpPr txBox="1"/>
          <p:nvPr/>
        </p:nvSpPr>
        <p:spPr>
          <a:xfrm>
            <a:off x="1016000" y="2349500"/>
            <a:ext cx="304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E76B6B"/>
                </a:solidFill>
                <a:latin typeface="Noto Sans SC"/>
                <a:ea typeface="Noto Sans SC"/>
                <a:cs typeface="Noto Sans SC"/>
                <a:sym typeface="Noto Sans SC"/>
              </a:rPr>
              <a:t>1919 – 1927</a:t>
            </a:r>
            <a:endParaRPr lang="en-US" sz="1100"/>
          </a:p>
        </p:txBody>
      </p:sp>
      <p:sp>
        <p:nvSpPr>
          <p:cNvPr id="9" name="AutoShape 9"/>
          <p:cNvSpPr txBox="1"/>
          <p:nvPr/>
        </p:nvSpPr>
        <p:spPr>
          <a:xfrm>
            <a:off x="1016000" y="2667000"/>
            <a:ext cx="3048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E3A66"/>
                </a:solidFill>
                <a:latin typeface="Noto Sans SC"/>
                <a:ea typeface="Noto Sans SC"/>
                <a:cs typeface="Noto Sans SC"/>
                <a:sym typeface="Noto Sans SC"/>
              </a:rPr>
              <a:t>康奈尔大学</a:t>
            </a:r>
            <a:endParaRPr lang="en-US" sz="1100"/>
          </a:p>
        </p:txBody>
      </p:sp>
      <p:cxnSp>
        <p:nvCxnSpPr>
          <p:cNvPr id="10" name="Connector 10"/>
          <p:cNvCxnSpPr/>
          <p:nvPr/>
        </p:nvCxnSpPr>
        <p:spPr>
          <a:xfrm rot="-57290">
            <a:off x="1016053" y="31051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E76B6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1" name="AutoShape 11"/>
          <p:cNvSpPr txBox="1"/>
          <p:nvPr/>
        </p:nvSpPr>
        <p:spPr>
          <a:xfrm>
            <a:off x="1016000" y="3276600"/>
            <a:ext cx="304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3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25 岁拿博士，被教授破格拉进当时不招女生的遗传项目。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5379165">
            <a:off x="3270250" y="3390919"/>
            <a:ext cx="2095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D2E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 txBox="1"/>
          <p:nvPr/>
        </p:nvSpPr>
        <p:spPr>
          <a:xfrm>
            <a:off x="4699000" y="2349500"/>
            <a:ext cx="304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E76B6B"/>
                </a:solidFill>
                <a:latin typeface="Noto Sans SC"/>
                <a:ea typeface="Noto Sans SC"/>
                <a:cs typeface="Noto Sans SC"/>
                <a:sym typeface="Noto Sans SC"/>
              </a:rPr>
              <a:t>1927 – 1941</a:t>
            </a:r>
            <a:endParaRPr lang="en-US" sz="1100"/>
          </a:p>
        </p:txBody>
      </p:sp>
      <p:sp>
        <p:nvSpPr>
          <p:cNvPr id="14" name="AutoShape 14"/>
          <p:cNvSpPr txBox="1"/>
          <p:nvPr/>
        </p:nvSpPr>
        <p:spPr>
          <a:xfrm>
            <a:off x="4699000" y="2667000"/>
            <a:ext cx="3048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E3A66"/>
                </a:solidFill>
                <a:latin typeface="Noto Sans SC"/>
                <a:ea typeface="Noto Sans SC"/>
                <a:cs typeface="Noto Sans SC"/>
                <a:sym typeface="Noto Sans SC"/>
              </a:rPr>
              <a:t>密苏里大学</a:t>
            </a:r>
            <a:endParaRPr lang="en-US" sz="1100"/>
          </a:p>
        </p:txBody>
      </p:sp>
      <p:cxnSp>
        <p:nvCxnSpPr>
          <p:cNvPr id="15" name="Connector 15"/>
          <p:cNvCxnSpPr/>
          <p:nvPr/>
        </p:nvCxnSpPr>
        <p:spPr>
          <a:xfrm rot="-57290">
            <a:off x="4699053" y="31051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E76B6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6" name="AutoShape 16"/>
          <p:cNvSpPr txBox="1"/>
          <p:nvPr/>
        </p:nvSpPr>
        <p:spPr>
          <a:xfrm>
            <a:off x="4699000" y="3276600"/>
            <a:ext cx="304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3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院长当面告诉她永远不会晋升。她看清天花板，果断辞职。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5379165">
            <a:off x="6953250" y="3390919"/>
            <a:ext cx="2095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D2E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 txBox="1"/>
          <p:nvPr/>
        </p:nvSpPr>
        <p:spPr>
          <a:xfrm>
            <a:off x="8382000" y="2349500"/>
            <a:ext cx="304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E76B6B"/>
                </a:solidFill>
                <a:latin typeface="Noto Sans SC"/>
                <a:ea typeface="Noto Sans SC"/>
                <a:cs typeface="Noto Sans SC"/>
                <a:sym typeface="Noto Sans SC"/>
              </a:rPr>
              <a:t>1941 – 1992</a:t>
            </a:r>
            <a:endParaRPr lang="en-US" sz="1100"/>
          </a:p>
        </p:txBody>
      </p:sp>
      <p:sp>
        <p:nvSpPr>
          <p:cNvPr id="19" name="AutoShape 19"/>
          <p:cNvSpPr txBox="1"/>
          <p:nvPr/>
        </p:nvSpPr>
        <p:spPr>
          <a:xfrm>
            <a:off x="8382000" y="2667000"/>
            <a:ext cx="3048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E3A66"/>
                </a:solidFill>
                <a:latin typeface="Noto Sans SC"/>
                <a:ea typeface="Noto Sans SC"/>
                <a:cs typeface="Noto Sans SC"/>
                <a:sym typeface="Noto Sans SC"/>
              </a:rPr>
              <a:t>冷泉港实验室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57290">
            <a:off x="8382053" y="31051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E76B6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1" name="AutoShape 21"/>
          <p:cNvSpPr txBox="1"/>
          <p:nvPr/>
        </p:nvSpPr>
        <p:spPr>
          <a:xfrm>
            <a:off x="8382000" y="3276600"/>
            <a:ext cx="304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3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不用上课、不用申经费，专心种玉米。她在这里做出一生最重要的发现。</a:t>
            </a:r>
            <a:endParaRPr lang="en-US" sz="1100"/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4"/>
          <a:srcRect t="37785" b="37785"/>
          <a:stretch>
            <a:fillRect/>
          </a:stretch>
        </p:blipFill>
        <p:spPr>
          <a:xfrm>
            <a:off x="1016000" y="4826000"/>
            <a:ext cx="10160000" cy="1397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23" name="AutoShape 23"/>
          <p:cNvSpPr txBox="1"/>
          <p:nvPr/>
        </p:nvSpPr>
        <p:spPr>
          <a:xfrm>
            <a:off x="1016000" y="6324600"/>
            <a:ext cx="1016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647896"/>
                </a:solidFill>
                <a:latin typeface="Noto Sans SC"/>
                <a:ea typeface="Noto Sans SC"/>
                <a:cs typeface="Noto Sans SC"/>
                <a:sym typeface="Noto Sans SC"/>
              </a:rPr>
              <a:t>冷泉港实验室（Cold Spring Harbor Laboratory），她后半生的家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B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t="19444" b="1944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7F8FB">
              <a:alpha val="93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016000" y="635000"/>
            <a:ext cx="50800" cy="355600"/>
          </a:xfrm>
          <a:prstGeom prst="roundRect">
            <a:avLst>
              <a:gd name="adj" fmla="val 0"/>
            </a:avLst>
          </a:prstGeom>
          <a:solidFill>
            <a:srgbClr val="E76B6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 txBox="1"/>
          <p:nvPr/>
        </p:nvSpPr>
        <p:spPr>
          <a:xfrm>
            <a:off x="1219200" y="635000"/>
            <a:ext cx="508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647896"/>
                </a:solidFill>
                <a:latin typeface="Noto Sans SC"/>
                <a:ea typeface="Noto Sans SC"/>
                <a:cs typeface="Noto Sans SC"/>
                <a:sym typeface="Noto Sans SC"/>
              </a:rPr>
              <a:t>02 · 核心贡献之一 · 1931</a:t>
            </a:r>
            <a:endParaRPr lang="en-US" sz="1100"/>
          </a:p>
        </p:txBody>
      </p:sp>
      <p:sp>
        <p:nvSpPr>
          <p:cNvPr id="6" name="AutoShape 6"/>
          <p:cNvSpPr txBox="1"/>
          <p:nvPr/>
        </p:nvSpPr>
        <p:spPr>
          <a:xfrm>
            <a:off x="1016000" y="1079500"/>
            <a:ext cx="10160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1E3A66"/>
                </a:solidFill>
                <a:latin typeface="Noto Sans SC"/>
                <a:ea typeface="Noto Sans SC"/>
                <a:cs typeface="Noto Sans SC"/>
                <a:sym typeface="Noto Sans SC"/>
              </a:rPr>
              <a:t>第一次：她在显微镜下证明了基因就在染色体上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42969">
            <a:off x="1016040" y="183515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E76B6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8" name="AutoShape 8"/>
          <p:cNvSpPr txBox="1"/>
          <p:nvPr/>
        </p:nvSpPr>
        <p:spPr>
          <a:xfrm>
            <a:off x="1016000" y="2413000"/>
            <a:ext cx="4826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E76B6B"/>
                </a:solidFill>
                <a:latin typeface="Noto Sans SC"/>
                <a:ea typeface="Noto Sans SC"/>
                <a:cs typeface="Noto Sans SC"/>
                <a:sym typeface="Noto Sans SC"/>
              </a:rPr>
              <a:t>1931 年里程碑</a:t>
            </a:r>
            <a:endParaRPr lang="en-US" sz="1100"/>
          </a:p>
        </p:txBody>
      </p:sp>
      <p:sp>
        <p:nvSpPr>
          <p:cNvPr id="9" name="AutoShape 9"/>
          <p:cNvSpPr txBox="1"/>
          <p:nvPr/>
        </p:nvSpPr>
        <p:spPr>
          <a:xfrm>
            <a:off x="1016000" y="2857500"/>
            <a:ext cx="4826000" cy="279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1400" b="0" i="0" u="none" strike="noStrike" dirty="0" err="1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她和</a:t>
            </a:r>
            <a:r>
              <a:rPr lang="en-US" sz="1400" b="0" i="0" u="none" strike="noStrike" dirty="0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 Harriet Creighton </a:t>
            </a:r>
            <a:r>
              <a:rPr lang="en-US" sz="1400" b="0" i="0" u="none" strike="noStrike" dirty="0" err="1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盯着玉米第</a:t>
            </a:r>
            <a:r>
              <a:rPr lang="en-US" sz="1400" b="0" i="0" u="none" strike="noStrike" dirty="0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 9 </a:t>
            </a:r>
            <a:r>
              <a:rPr lang="en-US" sz="1400" b="0" i="0" u="none" strike="noStrike" dirty="0" err="1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号染色体上一个容易辨认的「深色结节</a:t>
            </a:r>
            <a:r>
              <a:rPr lang="en-US" sz="1400" b="0" i="0" u="none" strike="noStrike" dirty="0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」：</a:t>
            </a:r>
            <a:endParaRPr lang="en-US" sz="1100" dirty="0"/>
          </a:p>
          <a:p>
            <a:pPr marL="177800" indent="-177800" algn="l">
              <a:lnSpc>
                <a:spcPct val="150000"/>
              </a:lnSpc>
              <a:buClr>
                <a:srgbClr val="465667"/>
              </a:buClr>
              <a:buChar char="•"/>
            </a:pPr>
            <a:r>
              <a:rPr lang="en-US" sz="1400" b="0" i="0" u="none" strike="noStrike" dirty="0" err="1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染色体</a:t>
            </a:r>
            <a:r>
              <a:rPr lang="zh-CN" altLang="en-US" sz="1400" b="0" i="0" u="none" strike="noStrike" dirty="0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交叉互换，</a:t>
            </a:r>
            <a:r>
              <a:rPr lang="en-US" sz="1400" b="0" i="0" u="none" strike="noStrike" dirty="0" err="1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形态变化</a:t>
            </a:r>
            <a:r>
              <a:rPr lang="en-US" sz="1400" b="0" i="0" u="none" strike="noStrike" dirty="0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 ↔ </a:t>
            </a:r>
            <a:r>
              <a:rPr lang="en-US" sz="1400" b="0" i="0" u="none" strike="noStrike" dirty="0" err="1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籽粒颜色、糯性等性状一一对应</a:t>
            </a:r>
            <a:endParaRPr lang="en-US" sz="1400" b="0" i="0" u="none" strike="noStrike" dirty="0">
              <a:solidFill>
                <a:srgbClr val="465667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177800" indent="-177800" algn="l">
              <a:lnSpc>
                <a:spcPct val="150000"/>
              </a:lnSpc>
              <a:buClr>
                <a:srgbClr val="465667"/>
              </a:buClr>
              <a:buChar char="•"/>
            </a:pPr>
            <a:r>
              <a:rPr lang="en-US" sz="1400" b="0" i="0" u="none" strike="noStrike" dirty="0" err="1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首次在细胞学层面证明：</a:t>
            </a:r>
            <a:r>
              <a:rPr lang="en-US" sz="1400" b="1" i="0" u="none" strike="noStrike" dirty="0" err="1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基因确实位于染色体上，交叉互换带来基因重组</a:t>
            </a:r>
            <a:endParaRPr lang="en-US" sz="1400" b="1" i="0" u="none" strike="noStrike" dirty="0">
              <a:solidFill>
                <a:srgbClr val="465667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0000"/>
              </a:lnSpc>
            </a:pPr>
            <a:r>
              <a:rPr lang="en-US" sz="1400" b="0" i="0" u="none" strike="noStrike" dirty="0" err="1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这是摩尔根染色体遗传理论的直接实验证据</a:t>
            </a:r>
            <a:r>
              <a:rPr lang="en-US" sz="1400" b="0" i="0" u="none" strike="noStrike" dirty="0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l="7" r="7"/>
          <a:stretch>
            <a:fillRect/>
          </a:stretch>
        </p:blipFill>
        <p:spPr>
          <a:xfrm>
            <a:off x="6858000" y="2286000"/>
            <a:ext cx="4318000" cy="39751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1" name="AutoShape 11"/>
          <p:cNvSpPr txBox="1"/>
          <p:nvPr/>
        </p:nvSpPr>
        <p:spPr>
          <a:xfrm>
            <a:off x="6858000" y="6324600"/>
            <a:ext cx="4318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647896"/>
                </a:solidFill>
                <a:latin typeface="Noto Sans SC"/>
                <a:ea typeface="Noto Sans SC"/>
                <a:cs typeface="Noto Sans SC"/>
                <a:sym typeface="Noto Sans SC"/>
              </a:rPr>
              <a:t>玉米染色体显微照片，9 号染色体末端深色结节清晰可见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B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t="19444" b="1944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7F8FB">
              <a:alpha val="93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016000" y="635000"/>
            <a:ext cx="50800" cy="355600"/>
          </a:xfrm>
          <a:prstGeom prst="roundRect">
            <a:avLst>
              <a:gd name="adj" fmla="val 0"/>
            </a:avLst>
          </a:prstGeom>
          <a:solidFill>
            <a:srgbClr val="E76B6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 txBox="1"/>
          <p:nvPr/>
        </p:nvSpPr>
        <p:spPr>
          <a:xfrm>
            <a:off x="1219200" y="635000"/>
            <a:ext cx="508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647896"/>
                </a:solidFill>
                <a:latin typeface="Noto Sans SC"/>
                <a:ea typeface="Noto Sans SC"/>
                <a:cs typeface="Noto Sans SC"/>
                <a:sym typeface="Noto Sans SC"/>
              </a:rPr>
              <a:t>02 · 核心贡献之二 · 1951</a:t>
            </a:r>
            <a:endParaRPr lang="en-US" sz="1100"/>
          </a:p>
        </p:txBody>
      </p:sp>
      <p:sp>
        <p:nvSpPr>
          <p:cNvPr id="6" name="AutoShape 6"/>
          <p:cNvSpPr txBox="1"/>
          <p:nvPr/>
        </p:nvSpPr>
        <p:spPr>
          <a:xfrm>
            <a:off x="1016000" y="1079500"/>
            <a:ext cx="10160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1E3A66"/>
                </a:solidFill>
                <a:latin typeface="Noto Sans SC"/>
                <a:ea typeface="Noto Sans SC"/>
                <a:cs typeface="Noto Sans SC"/>
                <a:sym typeface="Noto Sans SC"/>
              </a:rPr>
              <a:t>第二次：她发现基因不是固定的珠子，而是会「跳」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42969">
            <a:off x="1016040" y="183515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E76B6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56" r="156"/>
          <a:stretch>
            <a:fillRect/>
          </a:stretch>
        </p:blipFill>
        <p:spPr>
          <a:xfrm>
            <a:off x="1016000" y="2286000"/>
            <a:ext cx="5588000" cy="304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9" name="AutoShape 9"/>
          <p:cNvSpPr txBox="1"/>
          <p:nvPr/>
        </p:nvSpPr>
        <p:spPr>
          <a:xfrm>
            <a:off x="1016000" y="5435600"/>
            <a:ext cx="558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647896"/>
                </a:solidFill>
                <a:latin typeface="Noto Sans SC"/>
                <a:ea typeface="Noto Sans SC"/>
                <a:cs typeface="Noto Sans SC"/>
                <a:sym typeface="Noto Sans SC"/>
              </a:rPr>
              <a:t>玉米粒色斑表型：Active（活跃斑驳）→ Cycling → Inactive（失色均匀）</a:t>
            </a:r>
            <a:endParaRPr lang="en-US" sz="1100"/>
          </a:p>
        </p:txBody>
      </p:sp>
      <p:sp>
        <p:nvSpPr>
          <p:cNvPr id="10" name="AutoShape 10"/>
          <p:cNvSpPr txBox="1"/>
          <p:nvPr/>
        </p:nvSpPr>
        <p:spPr>
          <a:xfrm>
            <a:off x="7112000" y="2286000"/>
            <a:ext cx="4064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E76B6B"/>
                </a:solidFill>
                <a:latin typeface="Noto Sans SC"/>
                <a:ea typeface="Noto Sans SC"/>
                <a:cs typeface="Noto Sans SC"/>
                <a:sym typeface="Noto Sans SC"/>
              </a:rPr>
              <a:t>Ac / Ds 调控系统</a:t>
            </a:r>
            <a:endParaRPr lang="en-US" sz="1100"/>
          </a:p>
        </p:txBody>
      </p:sp>
      <p:sp>
        <p:nvSpPr>
          <p:cNvPr id="11" name="AutoShape 11"/>
          <p:cNvSpPr txBox="1"/>
          <p:nvPr/>
        </p:nvSpPr>
        <p:spPr>
          <a:xfrm>
            <a:off x="7112000" y="2794000"/>
            <a:ext cx="4064000" cy="254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77800" indent="-177800" algn="l">
              <a:lnSpc>
                <a:spcPct val="150000"/>
              </a:lnSpc>
              <a:buClr>
                <a:srgbClr val="465667"/>
              </a:buClr>
              <a:buChar char="•"/>
              <a:defRPr/>
            </a:pPr>
            <a:r>
              <a:rPr lang="en-US" sz="1400" b="1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Ds</a:t>
            </a:r>
            <a:r>
              <a:rPr lang="en-US" sz="14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 插入色素基因 → 色素中断，籽粒发白</a:t>
            </a:r>
            <a:endParaRPr lang="en-US" sz="1100"/>
          </a:p>
          <a:p>
            <a:pPr marL="177800" indent="-177800" algn="l">
              <a:lnSpc>
                <a:spcPct val="150000"/>
              </a:lnSpc>
              <a:buClr>
                <a:srgbClr val="465667"/>
              </a:buClr>
              <a:buChar char="•"/>
            </a:pPr>
            <a:r>
              <a:rPr lang="en-US" sz="1400" b="1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Ac</a:t>
            </a:r>
            <a:r>
              <a:rPr lang="en-US" sz="14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 让 Ds 跳走 → 色素恢复，出现紫斑</a:t>
            </a:r>
          </a:p>
          <a:p>
            <a:pPr marL="177800" indent="-177800" algn="l">
              <a:lnSpc>
                <a:spcPct val="150000"/>
              </a:lnSpc>
              <a:buClr>
                <a:srgbClr val="465667"/>
              </a:buClr>
              <a:buChar char="•"/>
            </a:pPr>
            <a:r>
              <a:rPr lang="en-US" sz="14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这两段 DNA 可以在染色体之间移动</a:t>
            </a:r>
          </a:p>
        </p:txBody>
      </p:sp>
      <p:cxnSp>
        <p:nvCxnSpPr>
          <p:cNvPr id="12" name="Connector 12"/>
          <p:cNvCxnSpPr/>
          <p:nvPr/>
        </p:nvCxnSpPr>
        <p:spPr>
          <a:xfrm rot="-4297">
            <a:off x="1016004" y="59626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D2E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 txBox="1"/>
          <p:nvPr/>
        </p:nvSpPr>
        <p:spPr>
          <a:xfrm>
            <a:off x="1016000" y="6159500"/>
            <a:ext cx="1016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1" u="none" strike="noStrike">
                <a:solidFill>
                  <a:srgbClr val="647896"/>
                </a:solidFill>
                <a:latin typeface="Noto Sans SC"/>
                <a:ea typeface="Noto Sans SC"/>
                <a:cs typeface="Noto Sans SC"/>
                <a:sym typeface="Noto Sans SC"/>
              </a:rPr>
              <a:t>今天我们知道：人类基因组近一半序列都是这类转座元件——它是基因调控、表观遗传、免疫与肿瘤研究的底层语言。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B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t="19444" b="1944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7F8FB">
              <a:alpha val="93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016000" y="635000"/>
            <a:ext cx="50800" cy="355600"/>
          </a:xfrm>
          <a:prstGeom prst="roundRect">
            <a:avLst>
              <a:gd name="adj" fmla="val 0"/>
            </a:avLst>
          </a:prstGeom>
          <a:solidFill>
            <a:srgbClr val="E76B6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 txBox="1"/>
          <p:nvPr/>
        </p:nvSpPr>
        <p:spPr>
          <a:xfrm>
            <a:off x="1219200" y="635000"/>
            <a:ext cx="508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647896"/>
                </a:solidFill>
                <a:latin typeface="Noto Sans SC"/>
                <a:ea typeface="Noto Sans SC"/>
                <a:cs typeface="Noto Sans SC"/>
                <a:sym typeface="Noto Sans SC"/>
              </a:rPr>
              <a:t>03 · 她经历了什么</a:t>
            </a:r>
            <a:endParaRPr lang="en-US" sz="1100"/>
          </a:p>
        </p:txBody>
      </p:sp>
      <p:sp>
        <p:nvSpPr>
          <p:cNvPr id="6" name="AutoShape 6"/>
          <p:cNvSpPr txBox="1"/>
          <p:nvPr/>
        </p:nvSpPr>
        <p:spPr>
          <a:xfrm>
            <a:off x="1016000" y="1079500"/>
            <a:ext cx="10160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1E3A66"/>
                </a:solidFill>
                <a:latin typeface="Noto Sans SC"/>
                <a:ea typeface="Noto Sans SC"/>
                <a:cs typeface="Noto Sans SC"/>
                <a:sym typeface="Noto Sans SC"/>
              </a:rPr>
              <a:t>1951 年报告结束后，台下沉默了三十年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42969">
            <a:off x="1016040" y="183515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E76B6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1996" r="11996"/>
          <a:stretch>
            <a:fillRect/>
          </a:stretch>
        </p:blipFill>
        <p:spPr>
          <a:xfrm>
            <a:off x="1016000" y="2286000"/>
            <a:ext cx="3302000" cy="3556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9" name="AutoShape 9"/>
          <p:cNvSpPr txBox="1"/>
          <p:nvPr/>
        </p:nvSpPr>
        <p:spPr>
          <a:xfrm>
            <a:off x="1016000" y="5943600"/>
            <a:ext cx="3302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647896"/>
                </a:solidFill>
                <a:latin typeface="Noto Sans SC"/>
                <a:ea typeface="Noto Sans SC"/>
                <a:cs typeface="Noto Sans SC"/>
                <a:sym typeface="Noto Sans SC"/>
              </a:rPr>
              <a:t>1947 年，她在冷泉港实验室的显微镜前</a:t>
            </a:r>
            <a:endParaRPr lang="en-US" sz="1100"/>
          </a:p>
        </p:txBody>
      </p:sp>
      <p:sp>
        <p:nvSpPr>
          <p:cNvPr id="10" name="AutoShape 10"/>
          <p:cNvSpPr txBox="1"/>
          <p:nvPr/>
        </p:nvSpPr>
        <p:spPr>
          <a:xfrm>
            <a:off x="4953000" y="2286000"/>
            <a:ext cx="6223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E76B6B"/>
                </a:solidFill>
                <a:latin typeface="Noto Sans SC"/>
                <a:ea typeface="Noto Sans SC"/>
                <a:cs typeface="Noto Sans SC"/>
                <a:sym typeface="Noto Sans SC"/>
              </a:rPr>
              <a:t>1951 · 冷泉港学术年会</a:t>
            </a:r>
            <a:endParaRPr lang="en-US" sz="1100"/>
          </a:p>
        </p:txBody>
      </p:sp>
      <p:sp>
        <p:nvSpPr>
          <p:cNvPr id="11" name="AutoShape 11"/>
          <p:cNvSpPr txBox="1"/>
          <p:nvPr/>
        </p:nvSpPr>
        <p:spPr>
          <a:xfrm>
            <a:off x="4953000" y="2667000"/>
            <a:ext cx="6223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1E3A66"/>
                </a:solidFill>
                <a:latin typeface="Noto Sans SC"/>
                <a:ea typeface="Noto Sans SC"/>
                <a:cs typeface="Noto Sans SC"/>
                <a:sym typeface="Noto Sans SC"/>
              </a:rPr>
              <a:t>她讲完，全场沉默</a:t>
            </a:r>
            <a:endParaRPr lang="en-US" sz="1100"/>
          </a:p>
        </p:txBody>
      </p:sp>
      <p:sp>
        <p:nvSpPr>
          <p:cNvPr id="12" name="AutoShape 12"/>
          <p:cNvSpPr txBox="1"/>
          <p:nvPr/>
        </p:nvSpPr>
        <p:spPr>
          <a:xfrm>
            <a:off x="4867939" y="3073400"/>
            <a:ext cx="6223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65100" indent="-165100" algn="l">
              <a:lnSpc>
                <a:spcPct val="141666"/>
              </a:lnSpc>
              <a:buClr>
                <a:srgbClr val="465667"/>
              </a:buClr>
              <a:buChar char="•"/>
              <a:defRPr/>
            </a:pPr>
            <a:r>
              <a:rPr lang="en-US" sz="1300" b="0" i="0" u="none" strike="noStrike" dirty="0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「</a:t>
            </a:r>
            <a:r>
              <a:rPr lang="en-US" sz="1300" b="0" i="0" u="none" strike="noStrike" dirty="0" err="1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基因会移动」完全颠覆共识，同行觉得荒唐</a:t>
            </a:r>
            <a:endParaRPr lang="en-US" sz="1100" dirty="0"/>
          </a:p>
          <a:p>
            <a:pPr marL="165100" indent="-165100" algn="l">
              <a:lnSpc>
                <a:spcPct val="141666"/>
              </a:lnSpc>
              <a:buClr>
                <a:srgbClr val="465667"/>
              </a:buClr>
              <a:buChar char="•"/>
            </a:pPr>
            <a:r>
              <a:rPr lang="en-US" sz="1300" b="0" i="0" u="none" strike="noStrike" dirty="0" err="1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有人私下怀疑她的精神状态</a:t>
            </a:r>
            <a:endParaRPr lang="en-US" sz="1300" b="0" i="0" u="none" strike="noStrike" dirty="0">
              <a:solidFill>
                <a:srgbClr val="465667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165100" indent="-165100" algn="l">
              <a:lnSpc>
                <a:spcPct val="141666"/>
              </a:lnSpc>
              <a:buClr>
                <a:srgbClr val="465667"/>
              </a:buClr>
              <a:buChar char="•"/>
            </a:pPr>
            <a:r>
              <a:rPr lang="en-US" sz="1300" b="0" i="0" u="none" strike="noStrike" dirty="0" err="1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她没有争辩，默默回到玉米田继续观察</a:t>
            </a:r>
            <a:endParaRPr lang="en-US" sz="1300" b="0" i="0" u="none" strike="noStrike" dirty="0">
              <a:solidFill>
                <a:srgbClr val="465667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cxnSp>
        <p:nvCxnSpPr>
          <p:cNvPr id="13" name="Connector 13"/>
          <p:cNvCxnSpPr/>
          <p:nvPr/>
        </p:nvCxnSpPr>
        <p:spPr>
          <a:xfrm rot="-7015">
            <a:off x="4867945" y="4527550"/>
            <a:ext cx="6223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D2E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" name="AutoShape 14"/>
          <p:cNvSpPr txBox="1"/>
          <p:nvPr/>
        </p:nvSpPr>
        <p:spPr>
          <a:xfrm>
            <a:off x="4953000" y="4806950"/>
            <a:ext cx="6223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 dirty="0">
                <a:solidFill>
                  <a:srgbClr val="4F8CB4"/>
                </a:solidFill>
                <a:latin typeface="Noto Sans SC"/>
                <a:ea typeface="Noto Sans SC"/>
                <a:cs typeface="Noto Sans SC"/>
                <a:sym typeface="Noto Sans SC"/>
              </a:rPr>
              <a:t>1970s – 1983 · </a:t>
            </a:r>
            <a:r>
              <a:rPr lang="en-US" sz="1200" b="0" i="0" u="none" strike="noStrike" dirty="0" err="1">
                <a:solidFill>
                  <a:srgbClr val="4F8CB4"/>
                </a:solidFill>
                <a:latin typeface="Noto Sans SC"/>
                <a:ea typeface="Noto Sans SC"/>
                <a:cs typeface="Noto Sans SC"/>
                <a:sym typeface="Noto Sans SC"/>
              </a:rPr>
              <a:t>分子生物学追上她</a:t>
            </a:r>
            <a:endParaRPr lang="en-US" sz="1100" dirty="0"/>
          </a:p>
        </p:txBody>
      </p:sp>
      <p:sp>
        <p:nvSpPr>
          <p:cNvPr id="15" name="AutoShape 15"/>
          <p:cNvSpPr txBox="1"/>
          <p:nvPr/>
        </p:nvSpPr>
        <p:spPr>
          <a:xfrm>
            <a:off x="4953000" y="5168900"/>
            <a:ext cx="6223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 dirty="0" err="1">
                <a:solidFill>
                  <a:srgbClr val="1E3A66"/>
                </a:solidFill>
                <a:latin typeface="Noto Sans SC"/>
                <a:ea typeface="Noto Sans SC"/>
                <a:cs typeface="Noto Sans SC"/>
                <a:sym typeface="Noto Sans SC"/>
              </a:rPr>
              <a:t>整个学界终于追上了她</a:t>
            </a:r>
            <a:endParaRPr lang="en-US" sz="1100" dirty="0"/>
          </a:p>
        </p:txBody>
      </p:sp>
      <p:sp>
        <p:nvSpPr>
          <p:cNvPr id="16" name="AutoShape 16"/>
          <p:cNvSpPr txBox="1"/>
          <p:nvPr/>
        </p:nvSpPr>
        <p:spPr>
          <a:xfrm>
            <a:off x="4953000" y="5561862"/>
            <a:ext cx="6223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65100" indent="-165100" algn="l">
              <a:lnSpc>
                <a:spcPct val="141666"/>
              </a:lnSpc>
              <a:buClr>
                <a:srgbClr val="465667"/>
              </a:buClr>
              <a:buChar char="•"/>
              <a:defRPr/>
            </a:pPr>
            <a:r>
              <a:rPr lang="en-US" sz="1300" b="0" i="0" u="none" strike="noStrike" dirty="0" err="1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细菌、动物、人体基因组里都发现了可移动</a:t>
            </a:r>
            <a:r>
              <a:rPr lang="en-US" sz="1300" b="0" i="0" u="none" strike="noStrike" dirty="0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 DNA</a:t>
            </a:r>
            <a:endParaRPr lang="en-US" sz="1100" dirty="0"/>
          </a:p>
          <a:p>
            <a:pPr marL="165100" indent="-165100" algn="l">
              <a:lnSpc>
                <a:spcPct val="141666"/>
              </a:lnSpc>
              <a:buClr>
                <a:srgbClr val="465667"/>
              </a:buClr>
              <a:buChar char="•"/>
            </a:pPr>
            <a:r>
              <a:rPr lang="en-US" sz="1300" b="0" i="0" u="none" strike="noStrike" dirty="0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1983 年，81 </a:t>
            </a:r>
            <a:r>
              <a:rPr lang="en-US" sz="1300" b="0" i="0" u="none" strike="noStrike" dirty="0" err="1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岁的她</a:t>
            </a:r>
            <a:r>
              <a:rPr lang="en-US" sz="1300" b="1" i="0" u="none" strike="noStrike" dirty="0" err="1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独自</a:t>
            </a:r>
            <a:r>
              <a:rPr lang="en-US" sz="1300" b="0" i="0" u="none" strike="noStrike" dirty="0" err="1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获得诺贝尔奖</a:t>
            </a:r>
            <a:endParaRPr lang="en-US" sz="1300" b="0" i="0" u="none" strike="noStrike" dirty="0">
              <a:solidFill>
                <a:srgbClr val="465667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B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t="19444" b="1944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7F8FB">
              <a:alpha val="9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4379" r="4379"/>
          <a:stretch>
            <a:fillRect/>
          </a:stretch>
        </p:blipFill>
        <p:spPr>
          <a:xfrm>
            <a:off x="0" y="0"/>
            <a:ext cx="4826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5" name="AutoShape 5"/>
          <p:cNvSpPr/>
          <p:nvPr/>
        </p:nvSpPr>
        <p:spPr>
          <a:xfrm>
            <a:off x="2540000" y="0"/>
            <a:ext cx="2540000" cy="6858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F7F8FB">
                  <a:alpha val="0"/>
                </a:srgbClr>
              </a:gs>
              <a:gs pos="100000">
                <a:srgbClr val="F7F8FB">
                  <a:alpha val="100000"/>
                </a:srgbClr>
              </a:gs>
            </a:gsLst>
            <a:lin ang="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5334000" y="762000"/>
            <a:ext cx="50800" cy="355600"/>
          </a:xfrm>
          <a:prstGeom prst="roundRect">
            <a:avLst>
              <a:gd name="adj" fmla="val 0"/>
            </a:avLst>
          </a:prstGeom>
          <a:solidFill>
            <a:srgbClr val="E76B6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 txBox="1"/>
          <p:nvPr/>
        </p:nvSpPr>
        <p:spPr>
          <a:xfrm>
            <a:off x="5537200" y="762000"/>
            <a:ext cx="508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647896"/>
                </a:solidFill>
                <a:latin typeface="Noto Sans SC"/>
                <a:ea typeface="Noto Sans SC"/>
                <a:cs typeface="Noto Sans SC"/>
                <a:sym typeface="Noto Sans SC"/>
              </a:rPr>
              <a:t>03 · 迟到的荣誉 · 1983</a:t>
            </a:r>
            <a:endParaRPr lang="en-US" sz="1100"/>
          </a:p>
        </p:txBody>
      </p:sp>
      <p:sp>
        <p:nvSpPr>
          <p:cNvPr id="8" name="AutoShape 8"/>
          <p:cNvSpPr txBox="1"/>
          <p:nvPr/>
        </p:nvSpPr>
        <p:spPr>
          <a:xfrm>
            <a:off x="5334000" y="1270000"/>
            <a:ext cx="6096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000" b="1" i="0" u="none" strike="noStrike">
                <a:solidFill>
                  <a:srgbClr val="1E3A66"/>
                </a:solidFill>
                <a:latin typeface="Noto Sans SC"/>
                <a:ea typeface="Noto Sans SC"/>
                <a:cs typeface="Noto Sans SC"/>
                <a:sym typeface="Noto Sans SC"/>
              </a:rPr>
              <a:t>81 岁，她独自走上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3000" b="1" i="0" u="none" strike="noStrike">
                <a:solidFill>
                  <a:srgbClr val="1E3A66"/>
                </a:solidFill>
                <a:latin typeface="Noto Sans SC"/>
                <a:ea typeface="Noto Sans SC"/>
                <a:cs typeface="Noto Sans SC"/>
                <a:sym typeface="Noto Sans SC"/>
              </a:rPr>
              <a:t>斯德哥尔摩的领奖台</a:t>
            </a:r>
          </a:p>
        </p:txBody>
      </p:sp>
      <p:cxnSp>
        <p:nvCxnSpPr>
          <p:cNvPr id="9" name="Connector 9"/>
          <p:cNvCxnSpPr/>
          <p:nvPr/>
        </p:nvCxnSpPr>
        <p:spPr>
          <a:xfrm rot="-57290">
            <a:off x="5334053" y="26606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E76B6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0" name="AutoShape 10"/>
          <p:cNvSpPr txBox="1"/>
          <p:nvPr/>
        </p:nvSpPr>
        <p:spPr>
          <a:xfrm>
            <a:off x="5334000" y="2984500"/>
            <a:ext cx="6096000" cy="279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77800" indent="-177800" algn="l">
              <a:lnSpc>
                <a:spcPct val="158333"/>
              </a:lnSpc>
              <a:buClr>
                <a:srgbClr val="465667"/>
              </a:buClr>
              <a:buChar char="•"/>
              <a:defRPr/>
            </a:pPr>
            <a:r>
              <a:rPr lang="en-US" sz="14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1944 年当选美国国家科学院院士，史上第三位女性院士</a:t>
            </a:r>
            <a:endParaRPr lang="en-US" sz="1100"/>
          </a:p>
          <a:p>
            <a:pPr marL="177800" indent="-177800" algn="l">
              <a:lnSpc>
                <a:spcPct val="158333"/>
              </a:lnSpc>
              <a:buClr>
                <a:srgbClr val="465667"/>
              </a:buClr>
              <a:buChar char="•"/>
            </a:pPr>
            <a:r>
              <a:rPr lang="en-US" sz="14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1983 年获诺贝尔生理学或医学奖，</a:t>
            </a:r>
            <a:r>
              <a:rPr lang="en-US" sz="1400" b="1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该奖史上唯一一位独立获奖的女性</a:t>
            </a:r>
          </a:p>
          <a:p>
            <a:pPr marL="177800" indent="-177800" algn="l">
              <a:lnSpc>
                <a:spcPct val="158333"/>
              </a:lnSpc>
              <a:buClr>
                <a:srgbClr val="465667"/>
              </a:buClr>
              <a:buChar char="•"/>
            </a:pPr>
            <a:r>
              <a:rPr lang="en-US" sz="14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评奖词：表彰她发现转座子（transposable elements）</a:t>
            </a:r>
          </a:p>
          <a:p>
            <a:pPr marL="177800" indent="-177800" algn="l">
              <a:lnSpc>
                <a:spcPct val="158333"/>
              </a:lnSpc>
              <a:buClr>
                <a:srgbClr val="465667"/>
              </a:buClr>
              <a:buChar char="•"/>
            </a:pPr>
            <a:r>
              <a:rPr lang="en-US" sz="14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她没有子女，把一生都给了那片玉米田</a:t>
            </a:r>
          </a:p>
        </p:txBody>
      </p:sp>
      <p:cxnSp>
        <p:nvCxnSpPr>
          <p:cNvPr id="11" name="Connector 11"/>
          <p:cNvCxnSpPr/>
          <p:nvPr/>
        </p:nvCxnSpPr>
        <p:spPr>
          <a:xfrm rot="-7473">
            <a:off x="5334007" y="6089650"/>
            <a:ext cx="584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D2E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AutoShape 12"/>
          <p:cNvSpPr txBox="1"/>
          <p:nvPr/>
        </p:nvSpPr>
        <p:spPr>
          <a:xfrm>
            <a:off x="5334000" y="6286500"/>
            <a:ext cx="609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1" u="none" strike="noStrike">
                <a:solidFill>
                  <a:srgbClr val="647896"/>
                </a:solidFill>
                <a:latin typeface="Noto Sans SC"/>
                <a:ea typeface="Noto Sans SC"/>
                <a:cs typeface="Noto Sans SC"/>
                <a:sym typeface="Noto Sans SC"/>
              </a:rPr>
              <a:t>晚年的 Barbara McClintock，摄于冷泉港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B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t="19444" b="1944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7F8FB">
              <a:alpha val="93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016000" y="635000"/>
            <a:ext cx="50800" cy="355600"/>
          </a:xfrm>
          <a:prstGeom prst="roundRect">
            <a:avLst>
              <a:gd name="adj" fmla="val 0"/>
            </a:avLst>
          </a:prstGeom>
          <a:solidFill>
            <a:srgbClr val="E76B6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 txBox="1"/>
          <p:nvPr/>
        </p:nvSpPr>
        <p:spPr>
          <a:xfrm>
            <a:off x="1219200" y="635000"/>
            <a:ext cx="508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 dirty="0">
                <a:solidFill>
                  <a:srgbClr val="647896"/>
                </a:solidFill>
                <a:latin typeface="Noto Sans SC"/>
                <a:ea typeface="Noto Sans SC"/>
                <a:cs typeface="Noto Sans SC"/>
                <a:sym typeface="Noto Sans SC"/>
              </a:rPr>
              <a:t>04 · </a:t>
            </a:r>
            <a:r>
              <a:rPr lang="en-US" sz="1100" b="0" i="0" u="none" strike="noStrike" dirty="0" err="1">
                <a:solidFill>
                  <a:srgbClr val="647896"/>
                </a:solidFill>
                <a:latin typeface="Noto Sans SC"/>
                <a:ea typeface="Noto Sans SC"/>
                <a:cs typeface="Noto Sans SC"/>
                <a:sym typeface="Noto Sans SC"/>
              </a:rPr>
              <a:t>她留给我们什么</a:t>
            </a:r>
            <a:endParaRPr lang="en-US" sz="1100" dirty="0"/>
          </a:p>
        </p:txBody>
      </p:sp>
      <p:sp>
        <p:nvSpPr>
          <p:cNvPr id="6" name="AutoShape 6"/>
          <p:cNvSpPr txBox="1"/>
          <p:nvPr/>
        </p:nvSpPr>
        <p:spPr>
          <a:xfrm>
            <a:off x="1016000" y="1079500"/>
            <a:ext cx="10160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 dirty="0" err="1">
                <a:solidFill>
                  <a:srgbClr val="1E3A66"/>
                </a:solidFill>
                <a:latin typeface="Noto Sans SC"/>
                <a:ea typeface="Noto Sans SC"/>
                <a:cs typeface="Noto Sans SC"/>
                <a:sym typeface="Noto Sans SC"/>
              </a:rPr>
              <a:t>启示</a:t>
            </a:r>
            <a:endParaRPr lang="en-US" sz="1100" dirty="0"/>
          </a:p>
        </p:txBody>
      </p:sp>
      <p:cxnSp>
        <p:nvCxnSpPr>
          <p:cNvPr id="7" name="Connector 7"/>
          <p:cNvCxnSpPr/>
          <p:nvPr/>
        </p:nvCxnSpPr>
        <p:spPr>
          <a:xfrm rot="-42969">
            <a:off x="1016040" y="183515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E76B6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8" name="AutoShape 8"/>
          <p:cNvSpPr txBox="1"/>
          <p:nvPr/>
        </p:nvSpPr>
        <p:spPr>
          <a:xfrm>
            <a:off x="1016000" y="24130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E76B6B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endParaRPr lang="en-US" sz="1100"/>
          </a:p>
        </p:txBody>
      </p:sp>
      <p:sp>
        <p:nvSpPr>
          <p:cNvPr id="9" name="AutoShape 9"/>
          <p:cNvSpPr txBox="1"/>
          <p:nvPr/>
        </p:nvSpPr>
        <p:spPr>
          <a:xfrm>
            <a:off x="1905000" y="2438400"/>
            <a:ext cx="4318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 dirty="0" err="1">
                <a:solidFill>
                  <a:srgbClr val="1E3A66"/>
                </a:solidFill>
                <a:latin typeface="Noto Sans SC"/>
                <a:ea typeface="Noto Sans SC"/>
                <a:cs typeface="Noto Sans SC"/>
                <a:sym typeface="Noto Sans SC"/>
              </a:rPr>
              <a:t>重大发现，常常超前于时代</a:t>
            </a:r>
            <a:endParaRPr lang="en-US" sz="1100" dirty="0"/>
          </a:p>
        </p:txBody>
      </p:sp>
      <p:sp>
        <p:nvSpPr>
          <p:cNvPr id="10" name="AutoShape 10"/>
          <p:cNvSpPr txBox="1"/>
          <p:nvPr/>
        </p:nvSpPr>
        <p:spPr>
          <a:xfrm>
            <a:off x="1905000" y="2857500"/>
            <a:ext cx="431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短期不被理解是常态。扎实、长期的观察，才能产出真正改写学科的成果。</a:t>
            </a:r>
            <a:endParaRPr lang="en-US" sz="1100"/>
          </a:p>
        </p:txBody>
      </p:sp>
      <p:sp>
        <p:nvSpPr>
          <p:cNvPr id="11" name="AutoShape 11"/>
          <p:cNvSpPr txBox="1"/>
          <p:nvPr/>
        </p:nvSpPr>
        <p:spPr>
          <a:xfrm>
            <a:off x="6477000" y="24130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E76B6B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endParaRPr lang="en-US" sz="1100"/>
          </a:p>
        </p:txBody>
      </p:sp>
      <p:sp>
        <p:nvSpPr>
          <p:cNvPr id="12" name="AutoShape 12"/>
          <p:cNvSpPr txBox="1"/>
          <p:nvPr/>
        </p:nvSpPr>
        <p:spPr>
          <a:xfrm>
            <a:off x="7366000" y="2438400"/>
            <a:ext cx="4064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1E3A66"/>
                </a:solidFill>
                <a:latin typeface="Noto Sans SC"/>
                <a:ea typeface="Noto Sans SC"/>
                <a:cs typeface="Noto Sans SC"/>
                <a:sym typeface="Noto Sans SC"/>
              </a:rPr>
              <a:t>相信你的数据，而不是权威</a:t>
            </a:r>
            <a:endParaRPr lang="en-US" sz="1100"/>
          </a:p>
        </p:txBody>
      </p:sp>
      <p:sp>
        <p:nvSpPr>
          <p:cNvPr id="13" name="AutoShape 13"/>
          <p:cNvSpPr txBox="1"/>
          <p:nvPr/>
        </p:nvSpPr>
        <p:spPr>
          <a:xfrm>
            <a:off x="7366000" y="2857500"/>
            <a:ext cx="406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所有人都说你错了，先回去看你的实验。她用 32 年证明了这一点。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4297">
            <a:off x="1016004" y="37401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D2E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 txBox="1"/>
          <p:nvPr/>
        </p:nvSpPr>
        <p:spPr>
          <a:xfrm>
            <a:off x="1016000" y="41275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E76B6B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endParaRPr lang="en-US" sz="1100"/>
          </a:p>
        </p:txBody>
      </p:sp>
      <p:sp>
        <p:nvSpPr>
          <p:cNvPr id="16" name="AutoShape 16"/>
          <p:cNvSpPr txBox="1"/>
          <p:nvPr/>
        </p:nvSpPr>
        <p:spPr>
          <a:xfrm>
            <a:off x="1905000" y="4152900"/>
            <a:ext cx="4318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1E3A66"/>
                </a:solidFill>
                <a:latin typeface="Noto Sans SC"/>
                <a:ea typeface="Noto Sans SC"/>
                <a:cs typeface="Noto Sans SC"/>
                <a:sym typeface="Noto Sans SC"/>
              </a:rPr>
              <a:t>科研道路不止「做大教授」一条</a:t>
            </a:r>
            <a:endParaRPr lang="en-US" sz="1100"/>
          </a:p>
        </p:txBody>
      </p:sp>
      <p:sp>
        <p:nvSpPr>
          <p:cNvPr id="17" name="AutoShape 17"/>
          <p:cNvSpPr txBox="1"/>
          <p:nvPr/>
        </p:nvSpPr>
        <p:spPr>
          <a:xfrm>
            <a:off x="1905000" y="4572000"/>
            <a:ext cx="431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选一个能让你安心做实验的环境，比追头衔更重要。</a:t>
            </a:r>
            <a:endParaRPr lang="en-US" sz="1100"/>
          </a:p>
        </p:txBody>
      </p:sp>
      <p:sp>
        <p:nvSpPr>
          <p:cNvPr id="18" name="AutoShape 18"/>
          <p:cNvSpPr txBox="1"/>
          <p:nvPr/>
        </p:nvSpPr>
        <p:spPr>
          <a:xfrm>
            <a:off x="6477000" y="41275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E76B6B"/>
                </a:solidFill>
                <a:latin typeface="Noto Sans SC"/>
                <a:ea typeface="Noto Sans SC"/>
                <a:cs typeface="Noto Sans SC"/>
                <a:sym typeface="Noto Sans SC"/>
              </a:rPr>
              <a:t>04</a:t>
            </a:r>
            <a:endParaRPr lang="en-US" sz="1100"/>
          </a:p>
        </p:txBody>
      </p:sp>
      <p:sp>
        <p:nvSpPr>
          <p:cNvPr id="19" name="AutoShape 19"/>
          <p:cNvSpPr txBox="1"/>
          <p:nvPr/>
        </p:nvSpPr>
        <p:spPr>
          <a:xfrm>
            <a:off x="7366000" y="4152900"/>
            <a:ext cx="4064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1E3A66"/>
                </a:solidFill>
                <a:latin typeface="Noto Sans SC"/>
                <a:ea typeface="Noto Sans SC"/>
                <a:cs typeface="Noto Sans SC"/>
                <a:sym typeface="Noto Sans SC"/>
              </a:rPr>
              <a:t>细节里藏着大问题</a:t>
            </a:r>
            <a:endParaRPr lang="en-US" sz="1100"/>
          </a:p>
        </p:txBody>
      </p:sp>
      <p:sp>
        <p:nvSpPr>
          <p:cNvPr id="20" name="AutoShape 20"/>
          <p:cNvSpPr txBox="1"/>
          <p:nvPr/>
        </p:nvSpPr>
        <p:spPr>
          <a:xfrm>
            <a:off x="7366000" y="4572000"/>
            <a:ext cx="406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她的工具只是一台显微镜和一片玉米田。把一个系统看透，比追十个风口更有力量。</a:t>
            </a:r>
            <a:endParaRPr lang="en-US" sz="1100"/>
          </a:p>
        </p:txBody>
      </p:sp>
      <p:cxnSp>
        <p:nvCxnSpPr>
          <p:cNvPr id="21" name="Connector 21"/>
          <p:cNvCxnSpPr/>
          <p:nvPr/>
        </p:nvCxnSpPr>
        <p:spPr>
          <a:xfrm rot="-4297">
            <a:off x="1016004" y="55816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D2E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B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t="19444" b="1944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7F8FB">
              <a:alpha val="92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7714" r="7714"/>
          <a:stretch>
            <a:fillRect/>
          </a:stretch>
        </p:blipFill>
        <p:spPr>
          <a:xfrm>
            <a:off x="7366000" y="1270000"/>
            <a:ext cx="4064000" cy="3556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5" name="AutoShape 5"/>
          <p:cNvSpPr txBox="1"/>
          <p:nvPr/>
        </p:nvSpPr>
        <p:spPr>
          <a:xfrm>
            <a:off x="1016000" y="1016000"/>
            <a:ext cx="101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8000" b="1" i="0" u="none" strike="noStrike">
                <a:solidFill>
                  <a:srgbClr val="E76B6B"/>
                </a:solidFill>
                <a:latin typeface="Noto Sans SC"/>
                <a:ea typeface="Noto Sans SC"/>
                <a:cs typeface="Noto Sans SC"/>
                <a:sym typeface="Noto Sans SC"/>
              </a:rPr>
              <a:t>"</a:t>
            </a:r>
            <a:endParaRPr lang="en-US" sz="1100"/>
          </a:p>
        </p:txBody>
      </p:sp>
      <p:sp>
        <p:nvSpPr>
          <p:cNvPr id="6" name="AutoShape 6"/>
          <p:cNvSpPr txBox="1"/>
          <p:nvPr/>
        </p:nvSpPr>
        <p:spPr>
          <a:xfrm>
            <a:off x="1016000" y="2286000"/>
            <a:ext cx="6096000" cy="228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1E3A66"/>
                </a:solidFill>
                <a:latin typeface="Noto Sans SC"/>
                <a:ea typeface="Noto Sans SC"/>
                <a:cs typeface="Noto Sans SC"/>
                <a:sym typeface="Noto Sans SC"/>
              </a:rPr>
              <a:t>如果你确信自己走在正确的路上，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2800" b="1" i="0" u="none" strike="noStrike">
                <a:solidFill>
                  <a:srgbClr val="1E3A66"/>
                </a:solidFill>
                <a:latin typeface="Noto Sans SC"/>
                <a:ea typeface="Noto Sans SC"/>
                <a:cs typeface="Noto Sans SC"/>
                <a:sym typeface="Noto Sans SC"/>
              </a:rPr>
              <a:t>内心拥有这份认知，</a:t>
            </a:r>
          </a:p>
          <a:p>
            <a:pPr marL="0" indent="0" algn="l">
              <a:lnSpc>
                <a:spcPct val="125000"/>
              </a:lnSpc>
            </a:pPr>
            <a:r>
              <a:rPr lang="en-US" sz="2800" b="1" i="0" u="none" strike="noStrike">
                <a:solidFill>
                  <a:srgbClr val="1E3A66"/>
                </a:solidFill>
                <a:latin typeface="Noto Sans SC"/>
                <a:ea typeface="Noto Sans SC"/>
                <a:cs typeface="Noto Sans SC"/>
                <a:sym typeface="Noto Sans SC"/>
              </a:rPr>
              <a:t>那么无论别人说什么，都无法把你拉下来。</a:t>
            </a:r>
          </a:p>
        </p:txBody>
      </p:sp>
      <p:cxnSp>
        <p:nvCxnSpPr>
          <p:cNvPr id="7" name="Connector 7"/>
          <p:cNvCxnSpPr/>
          <p:nvPr/>
        </p:nvCxnSpPr>
        <p:spPr>
          <a:xfrm rot="-42969">
            <a:off x="1016040" y="494665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E76B6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8" name="AutoShape 8"/>
          <p:cNvSpPr txBox="1"/>
          <p:nvPr/>
        </p:nvSpPr>
        <p:spPr>
          <a:xfrm>
            <a:off x="1016000" y="5143500"/>
            <a:ext cx="609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647896"/>
                </a:solidFill>
                <a:latin typeface="Noto Sans SC"/>
                <a:ea typeface="Noto Sans SC"/>
                <a:cs typeface="Noto Sans SC"/>
                <a:sym typeface="Noto Sans SC"/>
              </a:rPr>
              <a:t>—— Barbara McClintock (1902–1992)</a:t>
            </a:r>
            <a:endParaRPr lang="en-US" sz="1100"/>
          </a:p>
        </p:txBody>
      </p:sp>
      <p:sp>
        <p:nvSpPr>
          <p:cNvPr id="9" name="AutoShape 9"/>
          <p:cNvSpPr txBox="1"/>
          <p:nvPr/>
        </p:nvSpPr>
        <p:spPr>
          <a:xfrm>
            <a:off x="7366000" y="4953000"/>
            <a:ext cx="4064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647896"/>
                </a:solidFill>
                <a:latin typeface="Noto Sans SC"/>
                <a:ea typeface="Noto Sans SC"/>
                <a:cs typeface="Noto Sans SC"/>
                <a:sym typeface="Noto Sans SC"/>
              </a:rPr>
              <a:t>1946 年，她在自己的玉米田里</a:t>
            </a:r>
            <a:endParaRPr lang="en-US" sz="1100"/>
          </a:p>
        </p:txBody>
      </p:sp>
      <p:cxnSp>
        <p:nvCxnSpPr>
          <p:cNvPr id="10" name="Connector 10"/>
          <p:cNvCxnSpPr/>
          <p:nvPr/>
        </p:nvCxnSpPr>
        <p:spPr>
          <a:xfrm rot="-7161">
            <a:off x="1016007" y="5962650"/>
            <a:ext cx="609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D2E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AutoShape 11"/>
          <p:cNvSpPr txBox="1"/>
          <p:nvPr/>
        </p:nvSpPr>
        <p:spPr>
          <a:xfrm>
            <a:off x="1016000" y="6159500"/>
            <a:ext cx="609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647896"/>
                </a:solidFill>
                <a:latin typeface="Noto Sans SC"/>
                <a:ea typeface="Noto Sans SC"/>
                <a:cs typeface="Noto Sans SC"/>
                <a:sym typeface="Noto Sans SC"/>
              </a:rPr>
              <a:t>感谢聆听 · 欢迎讨论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</TotalTime>
  <Words>427</Words>
  <Application>Microsoft Office PowerPoint</Application>
  <PresentationFormat>宽屏</PresentationFormat>
  <Paragraphs>127</Paragraphs>
  <Slides>10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14" baseType="lpstr">
      <vt:lpstr>Noto Sans SC</vt:lpstr>
      <vt:lpstr>Arial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铃铃 刘</cp:lastModifiedBy>
  <cp:revision>3</cp:revision>
  <dcterms:modified xsi:type="dcterms:W3CDTF">2026-10-18T08:56:30Z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{"Label":"1","ContentProducer":"001191110102MACQD9K64010000","ProduceID":"7697583486433692603","ReservedCode1":"","ContentPropagator":"","PropagateID":"","ReservedCode2":""}</vt:lpwstr>
  </property>
</Properties>
</file>