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9.svg" ContentType="image/svg+xml"/>
  <Override PartName="/ppt/media/image41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女士们，先生们，大家好。今天，我们将一同走进一位伟大科学家的世界，他就是约瑟夫·约翰·汤姆逊。在19世纪末，当经典物理学的大厦看似完美无缺时，正是他，用一个划时代的发现，敲开了通往微观世界的大门，彻底改变了人类对物质结构的认知。让我们一起回顾这位巨人的传奇一生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汤姆逊崭露头角的19世纪末，物理学界正处于一个微妙的时刻。一方面，经典物理学取得了辉煌的成就，似乎已经完美地解释了世界。但另一方面，开尔文勋爵敏锐地指出了“两朵乌云”——黑体辐射和迈克尔逊-莫雷实验，它们无法被经典理论所解释。正是这些看似微小的瑕疵，预示着一场颠覆性的物理学革命即将到来。而汤姆逊的工作，正是这场革命的导火索之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约瑟夫·约翰·汤姆逊于1856年出生在英国曼彻斯特。他的父亲是一位书商，这让他从小就对科学产生了浓厚的兴趣。他的学业一帆风顺，从曼彻斯特大学到剑桥大学，一路展现出非凡的才华。年仅28岁，他就接任了声望极高的卡文迪许实验室教授职位，这为他日后的伟大发现奠定了坚实的基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1897年，汤姆逊通过一系列精巧的实验，解决了当时物理学界最大的谜题之一——阴极射线的本质。他不仅证明了阴极射线是由带负电的粒子组成的，还精确测量了这种粒子的荷质比。惊人的结果显示，这种粒子的质量远小于原子。这一发现，就是我们今天所说的“电子”。它的发现，意味着原子不再是物质的最小单元，人类对物质世界的探索进入了一个全新的微观领域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发现电子后，汤姆逊开始思考原子的内部结构。1904年，他提出了著名的“梅子布丁模型”。他想象原子是一个带正电的球体，而电子就像梅子一样镶嵌其中。虽然这个模型在今天看来是错误的，但它具有划时代的意义，因为它是人类第一次尝试描绘原子内部的图景，激发了后续更多科学家对原子结构的探索，其中就包括他的学生卢瑟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汤姆逊的贡献不仅在于他自己的发现，更在于他培养了整整一代物理学家。在他的指导下，卡文迪许实验室成为了世界物理学的圣地。他的学生中，涌现出了卢瑟福、玻尔等一大批科学巨匠，其中有7位获得了诺贝尔奖。他独特的教育理念，强调独立思考和动手能力，为20世纪物理学的蓬勃发展奠定了坚实的人才基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科学精神在汤姆逊家族中得到了完美的传承。他的儿子乔治·汤姆逊，同样是一位杰出的物理学家。如果说父亲J.J.汤姆逊发现了电子的“粒子面”，那么儿子乔治则通过电子衍射实验，揭示了它的“波动面”。这对父子的工作，共同构成了电子波粒二象性理论的基石，这在科学史上是一段不朽的佳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波粒二象性是现代物理学中最令人着迷的概念之一。它告诉我们，在微观世界里，事物并非非此即彼。电子既不是纯粹的粒子，也不是纯粹的波，它同时拥有这两种属性。汤姆逊父子的工作，为我们理解这一奇妙的自然现象提供了坚实的实验证据，也为量子力学的发展铺平了道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汤姆逊的晚年充满了荣誉。他卸任了卡文迪许实验室的领导职务，将接力棒交给了他的学生卢瑟福，然后担任了剑桥大学三一学院的院长。1940年，这位伟大的科学家与世长辞，享年84岁。他被安葬在威斯敏斯特教堂，与牛顿等科学巨匠为伴，这象征着他在科学史上的崇高地位。他不仅是一位伟大的发现者，更是一位伟大的导师和科学精神的传承者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J.J.汤姆逊的故事，是一个关于探索、坚持和传承的故事。他用自己的智慧和勇气，为我们打开了一扇通往微观世界的大门。他的精神，如同夜空中的星光，永远指引着后来者前行的道路。我的分享到此结束，感谢大家的聆听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9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9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9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6.jpeg"/><Relationship Id="rId7" Type="http://schemas.openxmlformats.org/officeDocument/2006/relationships/image" Target="../media/image15.svg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7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svg"/><Relationship Id="rId8" Type="http://schemas.openxmlformats.org/officeDocument/2006/relationships/image" Target="../media/image28.png"/><Relationship Id="rId7" Type="http://schemas.openxmlformats.org/officeDocument/2006/relationships/image" Target="../media/image27.svg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35.jpeg"/><Relationship Id="rId6" Type="http://schemas.openxmlformats.org/officeDocument/2006/relationships/image" Target="../media/image34.jpeg"/><Relationship Id="rId5" Type="http://schemas.openxmlformats.org/officeDocument/2006/relationships/image" Target="../media/image33.svg"/><Relationship Id="rId4" Type="http://schemas.openxmlformats.org/officeDocument/2006/relationships/image" Target="../media/image32.png"/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svg"/><Relationship Id="rId8" Type="http://schemas.openxmlformats.org/officeDocument/2006/relationships/image" Target="../media/image42.png"/><Relationship Id="rId7" Type="http://schemas.openxmlformats.org/officeDocument/2006/relationships/image" Target="../media/image41.svg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ap="flat" cmpd="sng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381000" y="2413000"/>
            <a:ext cx="1143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J.J.汤姆逊：开启微观世界的巨人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699000" y="4191000"/>
            <a:ext cx="2794000" cy="25400"/>
          </a:xfrm>
          <a:prstGeom prst="roundRect">
            <a:avLst>
              <a:gd name="adj" fmla="val 0"/>
            </a:avLst>
          </a:prstGeom>
          <a:solidFill>
            <a:srgbClr val="A1887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55118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spc="300">
                <a:solidFill>
                  <a:srgbClr val="A1887F">
                    <a:alpha val="70196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1906年诺贝尔物理学奖得主 | 电子的发现者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0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01. 时代背景：经典物理学的黄昏与黎明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778000"/>
            <a:ext cx="3048000" cy="3810000"/>
          </a:xfrm>
          <a:prstGeom prst="rect">
            <a:avLst/>
          </a:prstGeom>
          <a:noFill/>
          <a:ln w="25400" cap="flat" cmpd="sng">
            <a:solidFill>
              <a:srgbClr val="A1887F">
                <a:alpha val="100000"/>
              </a:srgbClr>
            </a:solidFill>
            <a:prstDash val="solid"/>
            <a:round/>
          </a:ln>
          <a:effectLst>
            <a:outerShdw blurRad="152400" dist="76200" dir="2700000" algn="tl" rotWithShape="0">
              <a:srgbClr val="37474F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715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795548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开尔文勋爵 (Lord Kelvin) ——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318000" y="1778000"/>
            <a:ext cx="7112000" cy="1206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4508500" y="1905000"/>
            <a:ext cx="673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5D4037"/>
                </a:solidFill>
                <a:latin typeface="Noto Sans SC"/>
                <a:ea typeface="Noto Sans SC"/>
                <a:cs typeface="Noto Sans SC"/>
                <a:sym typeface="Noto Sans SC"/>
              </a:rPr>
              <a:t>经典物理的“完美”终结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19世纪末，牛顿力学与麦克斯韦电磁理论构建了宏大的物理体系，能够解释当时已知的绝大多数自然现象。科学界普遍认为，物理学的大厦已经落成，后人只需进行细节上的修补。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18000" y="3175000"/>
            <a:ext cx="3429000" cy="1714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8500" y="3365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889500" y="3365500"/>
            <a:ext cx="28575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5D4037"/>
                </a:solidFill>
                <a:latin typeface="Noto Sans SC"/>
                <a:ea typeface="Noto Sans SC"/>
                <a:cs typeface="Noto Sans SC"/>
                <a:sym typeface="Noto Sans SC"/>
              </a:rPr>
              <a:t>第一朵乌云：黑体辐射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546E7A"/>
                </a:solidFill>
                <a:latin typeface="Noto Sans SC"/>
                <a:ea typeface="Noto Sans SC"/>
                <a:cs typeface="Noto Sans SC"/>
                <a:sym typeface="Noto Sans SC"/>
              </a:rPr>
              <a:t>经典理论无法解释黑体辐射的能量分布，导致了著名的“紫外灾变”悖论，这一困境直接催生了量子力学的诞生。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874000" y="3175000"/>
            <a:ext cx="3429000" cy="1714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4500" y="3365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445500" y="3365500"/>
            <a:ext cx="28575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5D4037"/>
                </a:solidFill>
                <a:latin typeface="Noto Sans SC"/>
                <a:ea typeface="Noto Sans SC"/>
                <a:cs typeface="Noto Sans SC"/>
                <a:sym typeface="Noto Sans SC"/>
              </a:rPr>
              <a:t>第二朵乌云：以太之谜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546E7A"/>
                </a:solidFill>
                <a:latin typeface="Noto Sans SC"/>
                <a:ea typeface="Noto Sans SC"/>
                <a:cs typeface="Noto Sans SC"/>
                <a:sym typeface="Noto Sans SC"/>
              </a:rPr>
              <a:t>迈克尔逊-莫雷实验未能检测到“以太”的存在，动摇了绝对时空观的根基，为爱因斯坦相对论的提出扫清了障碍。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318000" y="5143500"/>
            <a:ext cx="7112000" cy="1079500"/>
          </a:xfrm>
          <a:prstGeom prst="roundRect">
            <a:avLst>
              <a:gd name="adj" fmla="val 0"/>
            </a:avLst>
          </a:prstGeom>
          <a:solidFill>
            <a:srgbClr val="37474F">
              <a:alpha val="8000"/>
            </a:srgbClr>
          </a:solidFill>
          <a:ln w="12700" cap="flat" cmpd="sng">
            <a:solidFill>
              <a:srgbClr val="37474F">
                <a:alpha val="2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8500" y="5308600"/>
            <a:ext cx="279400" cy="279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4889500" y="5308600"/>
            <a:ext cx="6540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B71C1C"/>
                </a:solidFill>
                <a:latin typeface="Noto Sans SC"/>
                <a:ea typeface="Noto Sans SC"/>
                <a:cs typeface="Noto Sans SC"/>
                <a:sym typeface="Noto Sans SC"/>
              </a:rPr>
              <a:t>打破经典框架的“第三朵乌云”：电子的发现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J.J.汤姆逊对阴极射线的研究发现了电子，揭示了原子并非不可分割的物质微粒，这一发现成为经典物理向现代物理跨越的关键转折点。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02. 生平简介：从曼彻斯特到剑桥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A1887F">
              <a:alpha val="10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19685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397000" y="19431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早年生活 (1856-1876)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2387600"/>
            <a:ext cx="5207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74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生于曼彻斯特书商家庭，自幼浸润在浓厚的学术氛围中。14岁破格进入欧文斯学院（现曼彻斯特大学），在数学与物理学科中展现出远超同龄人的敏锐与天赋。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3655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A1887F">
              <a:alpha val="10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3556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35306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学术之路 (1876-1884)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2500" y="3975100"/>
            <a:ext cx="5207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74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21岁入读剑桥大学三一学院，师从瑞利勋爵。1880年以数学学位考试第二名的佳绩毕业，并凭借出色的研究成果当选为三一学院研究员。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953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A1887F">
              <a:alpha val="10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51435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397000" y="51181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职业生涯 (1884-1940)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52500" y="5562600"/>
            <a:ext cx="5207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74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28岁接任卡文迪许实验室教授，开启了该实验室的辉煌时代。他不仅是电子的发现者，更培养了众多诺贝尔奖得主，被尊为“剑桥物理之父”。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rcRect l="55" r="55"/>
          <a:stretch>
            <a:fillRect/>
          </a:stretch>
        </p:blipFill>
        <p:spPr>
          <a:xfrm>
            <a:off x="7112000" y="2032000"/>
            <a:ext cx="4064000" cy="3098800"/>
          </a:xfrm>
          <a:prstGeom prst="rect">
            <a:avLst/>
          </a:prstGeom>
          <a:noFill/>
          <a:ln w="25400" cap="flat" cmpd="sng">
            <a:solidFill>
              <a:srgbClr val="A1887F">
                <a:alpha val="100000"/>
              </a:srgbClr>
            </a:solidFill>
            <a:prstDash val="solid"/>
            <a:round/>
          </a:ln>
          <a:effectLst>
            <a:outerShdw blurRad="203200" dist="101600" dir="2700000" algn="tl" rotWithShape="0">
              <a:srgbClr val="37474F">
                <a:alpha val="15000"/>
              </a:srgbClr>
            </a:outerShdw>
          </a:effectLst>
        </p:spPr>
      </p:pic>
      <p:sp>
        <p:nvSpPr>
          <p:cNvPr id="17" name="AutoShape 17"/>
          <p:cNvSpPr/>
          <p:nvPr/>
        </p:nvSpPr>
        <p:spPr>
          <a:xfrm>
            <a:off x="7112000" y="5270500"/>
            <a:ext cx="406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500" b="0" i="1" u="none" strike="noStrike">
                <a:solidFill>
                  <a:srgbClr val="5D4037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“他以谦逊的态度和敏锐的洞察力，</a:t>
            </a:r>
            <a:br>
              <a:rPr lang="en-US" sz="1500" b="0" i="1" u="none" strike="noStrike">
                <a:solidFill>
                  <a:srgbClr val="5D4037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500" b="0" i="1" u="none" strike="noStrike">
                <a:solidFill>
                  <a:srgbClr val="5D4037"/>
                </a:solidFill>
                <a:latin typeface="Noto Serif SC"/>
                <a:ea typeface="Noto Serif SC"/>
                <a:cs typeface="Noto Serif SC"/>
                <a:sym typeface="Noto Serif SC"/>
              </a:rPr>
              <a:t>重塑了人类对微观物质世界的认知。”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03. 划时代发现：电子的诞生 (1897)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47" r="147"/>
          <a:stretch>
            <a:fillRect/>
          </a:stretch>
        </p:blipFill>
        <p:spPr>
          <a:xfrm>
            <a:off x="762000" y="1778000"/>
            <a:ext cx="4572000" cy="2590800"/>
          </a:xfrm>
          <a:prstGeom prst="rect">
            <a:avLst/>
          </a:prstGeom>
          <a:noFill/>
          <a:ln w="25400" cap="flat" cmpd="sng">
            <a:solidFill>
              <a:srgbClr val="A1887F">
                <a:alpha val="50000"/>
              </a:srgbClr>
            </a:solidFill>
            <a:prstDash val="solid"/>
            <a:round/>
          </a:ln>
          <a:effectLst>
            <a:outerShdw blurRad="127000" dist="63500" dir="2700000" algn="tl" rotWithShape="0">
              <a:srgbClr val="37474F">
                <a:alpha val="12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4762500"/>
            <a:ext cx="457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300" b="0" i="1" u="none" strike="noStrike">
                <a:solidFill>
                  <a:srgbClr val="544840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“这不仅是一根玻璃管，它是窥视原子内部的窗口。”</a:t>
            </a:r>
            <a:br>
              <a:rPr lang="en-US" sz="1300" b="0" i="1" u="none" strike="noStrike">
                <a:solidFill>
                  <a:srgbClr val="544840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1" u="none" strike="noStrike">
                <a:solidFill>
                  <a:srgbClr val="544840"/>
                </a:solidFill>
                <a:latin typeface="Noto Serif SC"/>
                <a:ea typeface="Noto Serif SC"/>
                <a:cs typeface="Noto Serif SC"/>
                <a:sym typeface="Noto Serif SC"/>
              </a:rPr>
              <a:t>—— J.J.汤姆逊的阴极射线管实验装置复原示意图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715000" y="1778000"/>
            <a:ext cx="5842000" cy="1206500"/>
          </a:xfrm>
          <a:prstGeom prst="roundRect">
            <a:avLst>
              <a:gd name="adj" fmla="val 0"/>
            </a:avLst>
          </a:prstGeom>
          <a:solidFill>
            <a:srgbClr val="A1887F">
              <a:alpha val="8000"/>
            </a:srgbClr>
          </a:solidFill>
          <a:ln w="12700" cap="flat" cmpd="sng">
            <a:solidFill>
              <a:srgbClr val="A1887F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905500" y="1879600"/>
            <a:ext cx="546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8B7364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/ 世纪之争：阴极射线的本质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3C322D"/>
                </a:solidFill>
                <a:latin typeface="Noto Sans SC"/>
                <a:ea typeface="Noto Sans SC"/>
                <a:cs typeface="Noto Sans SC"/>
                <a:sym typeface="Noto Sans SC"/>
              </a:rPr>
              <a:t>19世纪末，物理学界对阴极射线究竟是“电磁波”还是“带电粒子流”争论不休。这场争论成为了发现电子的直接契机，也推动了汤姆逊设计出精妙的实验来寻找答案。</a:t>
            </a:r>
            <a:endParaRPr lang="en-US" sz="1300" b="0" i="0" u="none" strike="noStrike">
              <a:solidFill>
                <a:srgbClr val="3C322D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715000" y="3175000"/>
            <a:ext cx="5842000" cy="1460500"/>
          </a:xfrm>
          <a:prstGeom prst="roundRect">
            <a:avLst>
              <a:gd name="adj" fmla="val 0"/>
            </a:avLst>
          </a:prstGeom>
          <a:solidFill>
            <a:srgbClr val="A1887F">
              <a:alpha val="8000"/>
            </a:srgbClr>
          </a:solidFill>
          <a:ln w="12700" cap="flat" cmpd="sng">
            <a:solidFill>
              <a:srgbClr val="A1887F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5905500" y="3276600"/>
            <a:ext cx="5461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8B7364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/ 关键突破：荷质比与普适性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3C322D"/>
                </a:solidFill>
                <a:latin typeface="Noto Sans SC"/>
                <a:ea typeface="Noto Sans SC"/>
                <a:cs typeface="Noto Sans SC"/>
                <a:sym typeface="Noto Sans SC"/>
              </a:rPr>
              <a:t>汤姆逊通过电场与磁场的偏转实验，不仅证实了射线由带负电的粒子组成，更测得其荷质比远大于氢离子，证明其质量极小。且该粒子在不同材料中均存在，揭示了它是万物共有的微观单元。</a:t>
            </a:r>
            <a:endParaRPr lang="en-US" sz="1300" b="0" i="0" u="none" strike="noStrike">
              <a:solidFill>
                <a:srgbClr val="3C322D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5715000" y="4826000"/>
            <a:ext cx="5842000" cy="1333500"/>
          </a:xfrm>
          <a:prstGeom prst="roundRect">
            <a:avLst>
              <a:gd name="adj" fmla="val 0"/>
            </a:avLst>
          </a:prstGeom>
          <a:solidFill>
            <a:srgbClr val="A1887F">
              <a:alpha val="8000"/>
            </a:srgbClr>
          </a:solidFill>
          <a:ln w="12700" cap="flat" cmpd="sng">
            <a:solidFill>
              <a:srgbClr val="A1887F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905500" y="4927600"/>
            <a:ext cx="5461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8B7364"/>
                </a:solidFill>
                <a:latin typeface="Noto Serif SC"/>
                <a:ea typeface="Noto Serif SC"/>
                <a:cs typeface="Noto Serif SC"/>
                <a:sym typeface="Noto Serif SC"/>
              </a:rPr>
              <a:t>03 / 科学革命：原子不再是最小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3C322D"/>
                </a:solidFill>
                <a:latin typeface="Noto Sans SC"/>
                <a:ea typeface="Noto Sans SC"/>
                <a:cs typeface="Noto Sans SC"/>
                <a:sym typeface="Noto Sans SC"/>
              </a:rPr>
              <a:t>这一发现彻底击碎了“原子不可分割”的传统观念，标志着人类进入了探索原子内部结构的新纪元。电子的发现不仅催生了电子学，更为后来的量子力学奠定了坚实的实验基础。</a:t>
            </a:r>
            <a:endParaRPr lang="en-US" sz="1300" b="0" i="0" u="none" strike="noStrike">
              <a:solidFill>
                <a:srgbClr val="3C322D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原子结构的新构想：“梅子布丁模型” (1904)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145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06266"/>
                </a:solidFill>
                <a:latin typeface="Noto Serif SC"/>
                <a:ea typeface="Noto Serif SC"/>
                <a:cs typeface="Noto Serif SC"/>
                <a:sym typeface="Noto Serif SC"/>
              </a:rPr>
              <a:t>发现电子后，汤姆逊面临一个核心谜题：这些带负电的微小粒子，究竟如何在呈电中性的原子内部排布？1904年，他基于想象与推理，为原子勾勒出了科学史上首个内部结构图景，试图回答原子为何能保持稳定的电中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794000"/>
            <a:ext cx="5270500" cy="2222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2946400"/>
            <a:ext cx="488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01 / 模型的核心隐喻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3403600"/>
            <a:ext cx="4889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▪</a:t>
            </a:r>
            <a:r>
              <a:rPr lang="en-US" sz="1300" b="1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正电布丁基底：</a:t>
            </a: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原子被视为一个半径约10⁻¹⁰米的均匀带正电球体，如同松软的布丁，构成原子的主体框架。</a:t>
            </a:r>
            <a:b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▪</a:t>
            </a:r>
            <a:r>
              <a:rPr lang="en-US" sz="1300" b="1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电子梅子镶嵌：</a:t>
            </a: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带负电的电子像梅子或葡萄干一样，随机镶嵌在正电球体中，而非固定轨道。</a:t>
            </a:r>
            <a:b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▪</a:t>
            </a:r>
            <a:r>
              <a:rPr lang="en-US" sz="1300" b="1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电中性平衡：</a:t>
            </a: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电子的负电荷总量恰好抵消球体的正电荷，使原子整体呈现电中性。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159500" y="2794000"/>
            <a:ext cx="5270500" cy="2222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350000" y="2946400"/>
            <a:ext cx="488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02 / 科学史上的阶梯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0" y="3403600"/>
            <a:ext cx="4889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▪</a:t>
            </a:r>
            <a:r>
              <a:rPr lang="en-US" sz="1300" b="1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开创性突破：</a:t>
            </a: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这是人类首次尝试具象化原子内部，打破了“原子不可分割”的传统认知，为后续探索提供了起点。</a:t>
            </a:r>
            <a:b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</a:b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▪</a:t>
            </a:r>
            <a:r>
              <a:rPr lang="en-US" sz="1300" b="1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时代的局限：</a:t>
            </a:r>
            <a:r>
              <a:rPr lang="en-US" sz="1300" b="0" i="0" u="none" strike="noStrike">
                <a:solidFill>
                  <a:srgbClr val="455A64"/>
                </a:solidFill>
                <a:latin typeface="Noto Serif SC"/>
                <a:ea typeface="Noto Serif SC"/>
                <a:cs typeface="Noto Serif SC"/>
                <a:sym typeface="Noto Serif SC"/>
              </a:rPr>
              <a:t>无法解释卢瑟福α粒子散射实验中的“大角度偏转”现象，无法容纳致密原子核的存在，最终被核式模型取代。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53340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37474F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52500" y="5486400"/>
            <a:ext cx="1028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1" u="none" strike="noStrike">
                <a:solidFill>
                  <a:srgbClr val="5D4037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“尽管该模型已被修正，但它标志着人类从‘原子不可知’迈向‘原子可探’的关键一步。它不仅是汤姆逊个人的智慧结晶，更是启发卢瑟福等后辈科学家发现原子核、推动量子物理诞生的重要阶梯。”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04. 桃李满天下：“诺奖教父”的传奇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545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在担任卡文迪许实验室主任的34年间，汤姆逊创立了一个极其成功的研究学派，培养了众多未来的科学巨匠。他独特的教育理念与学术视野，让这里成为物理学的摇篮，其门下先后涌现出多达7位诺贝尔奖得主，为现代科学发展留下了不可磨灭的印记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6035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b="1249"/>
          <a:stretch>
            <a:fillRect/>
          </a:stretch>
        </p:blipFill>
        <p:spPr>
          <a:xfrm>
            <a:off x="952500" y="2755900"/>
            <a:ext cx="1143000" cy="1524000"/>
          </a:xfrm>
          <a:prstGeom prst="roundRect">
            <a:avLst>
              <a:gd name="adj" fmla="val 11111"/>
            </a:avLst>
          </a:prstGeom>
          <a:noFill/>
          <a:ln w="12700" cap="flat" cmpd="sng">
            <a:solidFill>
              <a:srgbClr val="A1887F">
                <a:alpha val="60000"/>
              </a:srgbClr>
            </a:solidFill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2222500" y="2730500"/>
            <a:ext cx="3683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欧内斯特·卢瑟福</a:t>
            </a:r>
            <a:r>
              <a:rPr lang="en-US" sz="1200" b="0" i="0" u="none" strike="noStrike">
                <a:solidFill>
                  <a:srgbClr val="757575"/>
                </a:solidFill>
                <a:latin typeface="Noto Serif SC"/>
                <a:ea typeface="Noto Serif SC"/>
                <a:cs typeface="Noto Serif SC"/>
                <a:sym typeface="Noto Serif SC"/>
              </a:rPr>
              <a:t>| 1908年 诺贝尔化学奖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被誉为“核物理之父”，提出了原子的核式结构模型，揭示了原子内部的奥秘，为核物理学的发展奠定了理论基石，是现代原子核物理的开创者。</a:t>
            </a:r>
            <a:endParaRPr lang="en-US" sz="1300" b="0" i="0" u="none" strike="noStrike">
              <a:solidFill>
                <a:srgbClr val="37474F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159500" y="26035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b="5771"/>
          <a:stretch>
            <a:fillRect/>
          </a:stretch>
        </p:blipFill>
        <p:spPr>
          <a:xfrm>
            <a:off x="6350000" y="2755900"/>
            <a:ext cx="1143000" cy="1524000"/>
          </a:xfrm>
          <a:prstGeom prst="roundRect">
            <a:avLst>
              <a:gd name="adj" fmla="val 11111"/>
            </a:avLst>
          </a:prstGeom>
          <a:noFill/>
          <a:ln w="12700" cap="flat" cmpd="sng">
            <a:solidFill>
              <a:srgbClr val="A1887F">
                <a:alpha val="60000"/>
              </a:srgbClr>
            </a:solidFill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7620000" y="2730500"/>
            <a:ext cx="3683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尼尔斯·玻尔</a:t>
            </a:r>
            <a:r>
              <a:rPr lang="en-US" sz="1200" b="0" i="0" u="none" strike="noStrike">
                <a:solidFill>
                  <a:srgbClr val="757575"/>
                </a:solidFill>
                <a:latin typeface="Noto Serif SC"/>
                <a:ea typeface="Noto Serif SC"/>
                <a:cs typeface="Noto Serif SC"/>
                <a:sym typeface="Noto Serif SC"/>
              </a:rPr>
              <a:t>| 1922年 诺贝尔物理学奖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现代物理学奠基人之一，提出了著名的玻尔原子模型，成功解释了氢原子光谱的规律，将量子理论引入原子结构研究，开启了量子力学的新纪元。</a:t>
            </a:r>
            <a:endParaRPr lang="en-US" sz="1300" b="0" i="0" u="none" strike="noStrike">
              <a:solidFill>
                <a:srgbClr val="37474F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62000" y="46355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 b="5723"/>
          <a:stretch>
            <a:fillRect/>
          </a:stretch>
        </p:blipFill>
        <p:spPr>
          <a:xfrm>
            <a:off x="952500" y="4787900"/>
            <a:ext cx="1143000" cy="1524000"/>
          </a:xfrm>
          <a:prstGeom prst="roundRect">
            <a:avLst>
              <a:gd name="adj" fmla="val 11111"/>
            </a:avLst>
          </a:prstGeom>
          <a:noFill/>
          <a:ln w="12700" cap="flat" cmpd="sng">
            <a:solidFill>
              <a:srgbClr val="A1887F">
                <a:alpha val="60000"/>
              </a:srgbClr>
            </a:solidFill>
            <a:prstDash val="solid"/>
            <a:round/>
          </a:ln>
        </p:spPr>
      </p:pic>
      <p:sp>
        <p:nvSpPr>
          <p:cNvPr id="13" name="AutoShape 13"/>
          <p:cNvSpPr/>
          <p:nvPr/>
        </p:nvSpPr>
        <p:spPr>
          <a:xfrm>
            <a:off x="2222500" y="4762500"/>
            <a:ext cx="3683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C.T.R. 威尔逊</a:t>
            </a:r>
            <a:r>
              <a:rPr lang="en-US" sz="1200" b="0" i="0" u="none" strike="noStrike">
                <a:solidFill>
                  <a:srgbClr val="757575"/>
                </a:solidFill>
                <a:latin typeface="Noto Serif SC"/>
                <a:ea typeface="Noto Serif SC"/>
                <a:cs typeface="Noto Serif SC"/>
                <a:sym typeface="Noto Serif SC"/>
              </a:rPr>
              <a:t>| 1927年 诺贝尔物理学奖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发明了“云室”，这一装置能让带电粒子的运动轨迹可视化，成为探测微观粒子的关键实验工具，为粒子物理学的发现提供了强有力的观测手段。</a:t>
            </a:r>
            <a:endParaRPr lang="en-US" sz="1300" b="0" i="0" u="none" strike="noStrike">
              <a:solidFill>
                <a:srgbClr val="37474F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159500" y="46355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rcRect b="4415"/>
          <a:stretch>
            <a:fillRect/>
          </a:stretch>
        </p:blipFill>
        <p:spPr>
          <a:xfrm>
            <a:off x="6350000" y="4787900"/>
            <a:ext cx="1143000" cy="1524000"/>
          </a:xfrm>
          <a:prstGeom prst="roundRect">
            <a:avLst>
              <a:gd name="adj" fmla="val 11111"/>
            </a:avLst>
          </a:prstGeom>
          <a:noFill/>
          <a:ln w="12700" cap="flat" cmpd="sng">
            <a:solidFill>
              <a:srgbClr val="A1887F">
                <a:alpha val="60000"/>
              </a:srgbClr>
            </a:solidFill>
            <a:prstDash val="solid"/>
            <a:round/>
          </a:ln>
        </p:spPr>
      </p:pic>
      <p:sp>
        <p:nvSpPr>
          <p:cNvPr id="16" name="AutoShape 16"/>
          <p:cNvSpPr/>
          <p:nvPr/>
        </p:nvSpPr>
        <p:spPr>
          <a:xfrm>
            <a:off x="7620000" y="4762500"/>
            <a:ext cx="3683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劳伦斯·布拉格</a:t>
            </a:r>
            <a:r>
              <a:rPr lang="en-US" sz="1200" b="0" i="0" u="none" strike="noStrike">
                <a:solidFill>
                  <a:srgbClr val="757575"/>
                </a:solidFill>
                <a:latin typeface="Noto Serif SC"/>
                <a:ea typeface="Noto Serif SC"/>
                <a:cs typeface="Noto Serif SC"/>
                <a:sym typeface="Noto Serif SC"/>
              </a:rPr>
              <a:t>| 1915年 诺贝尔物理学奖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25岁时成为最年轻的诺奖得主，与父亲共同提出X射线衍射理论，该理论成为探索晶体微观结构的核心方法，深刻影响了材料科学与分子生物学。</a:t>
            </a:r>
            <a:endParaRPr lang="en-US" sz="1300" b="0" i="0" u="none" strike="noStrike">
              <a:solidFill>
                <a:srgbClr val="37474F"/>
              </a:solidFill>
              <a:latin typeface="Noto Serif SC"/>
              <a:ea typeface="Noto Serif SC"/>
              <a:cs typeface="Noto Serif SC"/>
              <a:sym typeface="Noto Serif S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05. 科学世家：父子共探波粒二象性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778000"/>
            <a:ext cx="2476500" cy="2476500"/>
          </a:xfrm>
          <a:prstGeom prst="rect">
            <a:avLst/>
          </a:prstGeom>
          <a:noFill/>
          <a:ln w="25400" cap="flat" cmpd="sng">
            <a:solidFill>
              <a:srgbClr val="A1887F">
                <a:alpha val="7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37474F">
                <a:alpha val="15000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2500" r="12500"/>
          <a:stretch>
            <a:fillRect/>
          </a:stretch>
        </p:blipFill>
        <p:spPr>
          <a:xfrm>
            <a:off x="3492500" y="1778000"/>
            <a:ext cx="2476500" cy="2476500"/>
          </a:xfrm>
          <a:prstGeom prst="rect">
            <a:avLst/>
          </a:prstGeom>
          <a:noFill/>
          <a:ln w="25400" cap="flat" cmpd="sng">
            <a:solidFill>
              <a:srgbClr val="A1887F">
                <a:alpha val="7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37474F">
                <a:alpha val="15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762000" y="4572000"/>
            <a:ext cx="5207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E342E"/>
                </a:solidFill>
                <a:latin typeface="Noto Serif SC"/>
                <a:ea typeface="Noto Serif SC"/>
                <a:cs typeface="Noto Serif SC"/>
                <a:sym typeface="Noto Serif SC"/>
              </a:rPr>
              <a:t>左图为英国物理学家乔治·佩吉特·汤姆逊，正是他通过电子衍射实验揭示了电子的波动性；右图是经典的电子衍射实验装置示意图。这对父子跨越三十年的研究，从“粒子”到“波”，共同拼凑出电子本质的完整图景，成为科学史上父子同辉的不朽佳话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350000" y="1778000"/>
            <a:ext cx="5334000" cy="1397000"/>
          </a:xfrm>
          <a:prstGeom prst="roundRect">
            <a:avLst>
              <a:gd name="adj" fmla="val 0"/>
            </a:avLst>
          </a:prstGeom>
          <a:solidFill>
            <a:srgbClr val="A1887F">
              <a:alpha val="10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1968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6921500" y="1943100"/>
            <a:ext cx="4635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父子接力：从粒子到波的跨越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540500" y="2387600"/>
            <a:ext cx="495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1897年，父亲J.J.汤姆逊通过阴极射线实验确立了电子的</a:t>
            </a:r>
            <a:r>
              <a:rPr lang="en-US" sz="1300" b="1" i="0" u="none" strike="noStrike">
                <a:solidFill>
                  <a:srgbClr val="8D6E63"/>
                </a:solidFill>
                <a:latin typeface="Noto Sans SC"/>
                <a:ea typeface="Noto Sans SC"/>
                <a:cs typeface="Noto Sans SC"/>
                <a:sym typeface="Noto Sans SC"/>
              </a:rPr>
              <a:t>粒子属性</a:t>
            </a:r>
            <a:r>
              <a:rPr lang="en-US" sz="13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；三十年后，儿子乔治让电子束穿过金属箔，观测到衍射花纹，无可辩驳地证实了电子的</a:t>
            </a:r>
            <a:r>
              <a:rPr lang="en-US" sz="1300" b="1" i="0" u="none" strike="noStrike">
                <a:solidFill>
                  <a:srgbClr val="8D6E63"/>
                </a:solidFill>
                <a:latin typeface="Noto Sans SC"/>
                <a:ea typeface="Noto Sans SC"/>
                <a:cs typeface="Noto Sans SC"/>
                <a:sym typeface="Noto Sans SC"/>
              </a:rPr>
              <a:t>波动性</a:t>
            </a:r>
            <a:r>
              <a:rPr lang="en-US" sz="13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350000" y="3429000"/>
            <a:ext cx="5334000" cy="1397000"/>
          </a:xfrm>
          <a:prstGeom prst="roundRect">
            <a:avLst>
              <a:gd name="adj" fmla="val 0"/>
            </a:avLst>
          </a:prstGeom>
          <a:solidFill>
            <a:srgbClr val="A1887F">
              <a:alpha val="10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3619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921500" y="3594100"/>
            <a:ext cx="4635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至高荣耀：共享1937年诺奖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540500" y="4038600"/>
            <a:ext cx="495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乔治·汤姆逊与美国物理学家克林顿·戴维森，因各自独立发现电子在晶体中的衍射现象，共同荣获</a:t>
            </a:r>
            <a:r>
              <a:rPr lang="en-US" sz="1300" b="1" i="0" u="none" strike="noStrike">
                <a:solidFill>
                  <a:srgbClr val="8D6E63"/>
                </a:solidFill>
                <a:latin typeface="Noto Sans SC"/>
                <a:ea typeface="Noto Sans SC"/>
                <a:cs typeface="Noto Sans SC"/>
                <a:sym typeface="Noto Sans SC"/>
              </a:rPr>
              <a:t>1937年诺贝尔物理学奖</a:t>
            </a:r>
            <a:r>
              <a:rPr lang="en-US" sz="13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，这一成就让汤姆逊家族成为科学史上的传奇。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350000" y="5080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37474F">
              <a:alpha val="8000"/>
            </a:srgbClr>
          </a:solidFill>
          <a:ln w="12700" cap="flat" cmpd="sng">
            <a:solidFill>
              <a:srgbClr val="37474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0500" y="52705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921500" y="5245100"/>
            <a:ext cx="4635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D4037"/>
                </a:solidFill>
                <a:latin typeface="Noto Serif SC"/>
                <a:ea typeface="Noto Serif SC"/>
                <a:cs typeface="Noto Serif SC"/>
                <a:sym typeface="Noto Serif SC"/>
              </a:rPr>
              <a:t>核心启示：波粒二象性的真谛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540500" y="5651500"/>
            <a:ext cx="4953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这对父子的工作完美诠释了电子的</a:t>
            </a:r>
            <a:r>
              <a:rPr lang="en-US" sz="1300" b="1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波粒二象性</a:t>
            </a:r>
            <a:r>
              <a:rPr lang="en-US" sz="1300" b="0" i="0" u="none" strike="noStrike">
                <a:solidFill>
                  <a:srgbClr val="37474F"/>
                </a:solidFill>
                <a:latin typeface="Noto Sans SC"/>
                <a:ea typeface="Noto Sans SC"/>
                <a:cs typeface="Noto Sans SC"/>
                <a:sym typeface="Noto Sans SC"/>
              </a:rPr>
              <a:t>——微观粒子同时具有粒子和波的双重特性，这一发现成为量子力学的核心基石。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波粒二象性：微观世界的奇妙本质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33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53C38"/>
                </a:solidFill>
                <a:latin typeface="Noto Sans SC"/>
                <a:ea typeface="Noto Sans SC"/>
                <a:cs typeface="Noto Sans SC"/>
                <a:sym typeface="Noto Sans SC"/>
              </a:rPr>
              <a:t>波粒二象性是量子力学的核心基石，它打破了经典物理的界限。这一理论揭示了光与电子等微观实体并非单纯的粒子或波，而是兼具“波”的弥散干涉与“粒子”的局域撞击双重特性。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048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3251200"/>
            <a:ext cx="279400" cy="279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71600" y="3225800"/>
            <a:ext cx="444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粒子性：确定的物质实在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657600"/>
            <a:ext cx="48895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E342E"/>
                </a:solidFill>
                <a:latin typeface="Noto Sans SC"/>
                <a:ea typeface="Noto Sans SC"/>
                <a:cs typeface="Noto Sans SC"/>
                <a:sym typeface="Noto Sans SC"/>
              </a:rPr>
              <a:t>表现为具有明确的位置、质量和动量。J.J.汤姆逊因发现电子的粒子属性而获奖，证明了微观粒子是构成物质的实体单元。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5085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A1887F">
              <a:alpha val="12000"/>
            </a:srgbClr>
          </a:solidFill>
          <a:ln w="12700" cap="flat" cmpd="sng">
            <a:solidFill>
              <a:srgbClr val="A1887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711700"/>
            <a:ext cx="279400" cy="279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371600" y="4686300"/>
            <a:ext cx="444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波动性：弥散的概率分布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2500" y="5118100"/>
            <a:ext cx="48895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E342E"/>
                </a:solidFill>
                <a:latin typeface="Noto Sans SC"/>
                <a:ea typeface="Noto Sans SC"/>
                <a:cs typeface="Noto Sans SC"/>
                <a:sym typeface="Noto Sans SC"/>
              </a:rPr>
              <a:t>表现为干涉、衍射等波的典型现象。G.P.汤姆逊通过电子衍射实验证实了电子的波动性，完美诠释了物质波的存在。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477000" y="1778000"/>
            <a:ext cx="2667000" cy="2667000"/>
          </a:xfrm>
          <a:prstGeom prst="rect">
            <a:avLst/>
          </a:prstGeom>
          <a:noFill/>
          <a:ln w="25400" cap="flat" cmpd="sng">
            <a:solidFill>
              <a:srgbClr val="A1887F">
                <a:alpha val="6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37474F">
                <a:alpha val="15000"/>
              </a:srgbClr>
            </a:outerShdw>
          </a:effectLst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/>
          <a:srcRect l="13721" r="13721"/>
          <a:stretch>
            <a:fillRect/>
          </a:stretch>
        </p:blipFill>
        <p:spPr>
          <a:xfrm>
            <a:off x="9207500" y="1778000"/>
            <a:ext cx="2667000" cy="2667000"/>
          </a:xfrm>
          <a:prstGeom prst="rect">
            <a:avLst/>
          </a:prstGeom>
          <a:noFill/>
          <a:ln w="25400" cap="flat" cmpd="sng">
            <a:solidFill>
              <a:srgbClr val="A1887F">
                <a:alpha val="6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37474F">
                <a:alpha val="15000"/>
              </a:srgbClr>
            </a:outerShdw>
          </a:effectLst>
        </p:spPr>
      </p:pic>
      <p:sp>
        <p:nvSpPr>
          <p:cNvPr id="15" name="AutoShape 15"/>
          <p:cNvSpPr/>
          <p:nvPr/>
        </p:nvSpPr>
        <p:spPr>
          <a:xfrm>
            <a:off x="6477000" y="4699000"/>
            <a:ext cx="5397500" cy="1333500"/>
          </a:xfrm>
          <a:prstGeom prst="roundRect">
            <a:avLst>
              <a:gd name="adj" fmla="val 0"/>
            </a:avLst>
          </a:prstGeom>
          <a:solidFill>
            <a:srgbClr val="37474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604000" y="4851400"/>
            <a:ext cx="5143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1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“这一特性无法用经典物理学的直观经验来理解，它是微观世界最深刻、最迷人的本质之一，彻底重塑了人类对物质构成与能量传递的认知。”</a:t>
            </a:r>
            <a:endParaRPr lang="en-US" sz="1100"/>
          </a:p>
          <a:p>
            <a:pPr marL="0" indent="0" algn="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A1887F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现代物理学基础</a:t>
            </a:r>
            <a:endParaRPr lang="en-US" sz="1300" b="0" i="0" u="none" strike="noStrike">
              <a:solidFill>
                <a:srgbClr val="A1887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0" i="0" u="none" strike="noStrike">
                <a:solidFill>
                  <a:srgbClr val="37474F"/>
                </a:solidFill>
                <a:latin typeface="Noto Serif SC"/>
                <a:ea typeface="Noto Serif SC"/>
                <a:cs typeface="Noto Serif SC"/>
                <a:sym typeface="Noto Serif SC"/>
              </a:rPr>
              <a:t>06. 晚年落幕：荣誉与永恒的传承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158" r="158"/>
          <a:stretch>
            <a:fillRect/>
          </a:stretch>
        </p:blipFill>
        <p:spPr>
          <a:xfrm>
            <a:off x="762000" y="1778000"/>
            <a:ext cx="3556000" cy="2006600"/>
          </a:xfrm>
          <a:prstGeom prst="rect">
            <a:avLst/>
          </a:prstGeom>
          <a:noFill/>
          <a:ln w="25400" cap="flat" cmpd="sng">
            <a:solidFill>
              <a:srgbClr val="A1887F">
                <a:alpha val="100000"/>
              </a:srgbClr>
            </a:solidFill>
            <a:prstDash val="solid"/>
            <a:round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4857" b="4857"/>
          <a:stretch>
            <a:fillRect/>
          </a:stretch>
        </p:blipFill>
        <p:spPr>
          <a:xfrm>
            <a:off x="762000" y="4064000"/>
            <a:ext cx="3556000" cy="2006600"/>
          </a:xfrm>
          <a:prstGeom prst="rect">
            <a:avLst/>
          </a:prstGeom>
          <a:noFill/>
          <a:ln w="25400" cap="flat" cmpd="sng">
            <a:solidFill>
              <a:srgbClr val="A1887F">
                <a:alpha val="10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4826000" y="1778000"/>
            <a:ext cx="6604000" cy="1460500"/>
          </a:xfrm>
          <a:prstGeom prst="roundRect">
            <a:avLst>
              <a:gd name="adj" fmla="val 0"/>
            </a:avLst>
          </a:prstGeom>
          <a:solidFill>
            <a:srgbClr val="A1887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6500" y="1968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461000" y="1930400"/>
            <a:ext cx="5778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晚年生涯：学术领航与殊荣加身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16500" y="2349500"/>
            <a:ext cx="622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74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1918年，他将卡文迪许实验室的重担交予学生卢瑟福，转而执掌剑桥三一学院。其一生载誉无数，不仅摘得1906年诺贝尔物理学奖，更受封爵士并获功绩勋章，是当之无愧的科学界泰斗。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826000" y="3429000"/>
            <a:ext cx="6604000" cy="1460500"/>
          </a:xfrm>
          <a:prstGeom prst="roundRect">
            <a:avLst>
              <a:gd name="adj" fmla="val 0"/>
            </a:avLst>
          </a:prstGeom>
          <a:solidFill>
            <a:srgbClr val="A1887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6500" y="3619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461000" y="3581400"/>
            <a:ext cx="5778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归于永恒：长眠先贤之侧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16500" y="4000500"/>
            <a:ext cx="622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74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1940年8月，汤姆逊在剑桥溘然长逝，享年84岁。他被安葬于威斯敏斯特教堂，与牛顿、达尔文等科学巨匠长眠在一起，这不仅是对其科学贡献的最高认可，更是英国给予科学家的无上殊荣。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826000" y="5080000"/>
            <a:ext cx="6604000" cy="1333500"/>
          </a:xfrm>
          <a:prstGeom prst="roundRect">
            <a:avLst>
              <a:gd name="adj" fmla="val 0"/>
            </a:avLst>
          </a:prstGeom>
          <a:solidFill>
            <a:srgbClr val="A1887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16500" y="5270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461000" y="5232400"/>
            <a:ext cx="5778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A1887F"/>
                </a:solidFill>
                <a:latin typeface="Noto Serif SC"/>
                <a:ea typeface="Noto Serif SC"/>
                <a:cs typeface="Noto Serif SC"/>
                <a:sym typeface="Noto Serif SC"/>
              </a:rPr>
              <a:t>科学丰碑：粒子物理的奠基人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16500" y="5651500"/>
            <a:ext cx="6223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7474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他被公认为“打开通向基本粒子物理学大门的伟人”，以电子的发现打破了原子不可分割的旧认知，为量子力学与现代粒子物理的诞生奠基，是科学史上承前启后的关键巨擘。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cap="flat" cmpd="sng">
            <a:solidFill>
              <a:srgbClr val="0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667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0" i="0" u="none" strike="noStrik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感谢聆听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572000" y="3937000"/>
            <a:ext cx="3048000" cy="25400"/>
          </a:xfrm>
          <a:prstGeom prst="roundRect">
            <a:avLst>
              <a:gd name="adj" fmla="val 0"/>
            </a:avLst>
          </a:prstGeom>
          <a:solidFill>
            <a:srgbClr val="A1887F">
              <a:alpha val="100000"/>
            </a:srgbClr>
          </a:solidFill>
          <a:ln cap="flat" cmpd="sng">
            <a:solidFill>
              <a:srgbClr val="88685D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42545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0" i="0" u="none" strike="noStrike" spc="400">
                <a:solidFill>
                  <a:srgbClr val="A1887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THANKS FOR YOUR ATTENTION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55245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FFFFFF">
                    <a:alpha val="60000"/>
                  </a:srgbClr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“探索微观世界的星光，永远指引着人类前行的方向。”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3033</Words>
  <Application>WPS 演示</Application>
  <PresentationFormat/>
  <Paragraphs>126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30" baseType="lpstr">
      <vt:lpstr>Arial</vt:lpstr>
      <vt:lpstr>宋体</vt:lpstr>
      <vt:lpstr>Wingdings</vt:lpstr>
      <vt:lpstr>Arial</vt:lpstr>
      <vt:lpstr>Playfair Display</vt:lpstr>
      <vt:lpstr>Thonburi</vt:lpstr>
      <vt:lpstr>Noto Serif SC</vt:lpstr>
      <vt:lpstr>Noto Sans SC</vt:lpstr>
      <vt:lpstr>宋体</vt:lpstr>
      <vt:lpstr>汉仪书宋二KW</vt:lpstr>
      <vt:lpstr>微软雅黑</vt:lpstr>
      <vt:lpstr>汉仪旗黑</vt:lpstr>
      <vt:lpstr>Arial Unicode MS</vt:lpstr>
      <vt:lpstr>Noto Sans SC</vt:lpstr>
      <vt:lpstr>Noto Serif SC</vt:lpstr>
      <vt:lpstr>Playfair Display</vt:lpstr>
      <vt:lpstr>苹方-简</vt:lpstr>
      <vt:lpstr>宋体-简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顾龙武</cp:lastModifiedBy>
  <cp:revision>1</cp:revision>
  <dcterms:created xsi:type="dcterms:W3CDTF">2026-07-28T09:10:28Z</dcterms:created>
  <dcterms:modified xsi:type="dcterms:W3CDTF">2026-07-28T09:10:28Z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{"Label":"1","ContentProducer":"001191110102MACQD9K64010000","ProduceID":"7667490559325686714","ReservedCode1":"","ContentPropagator":"","PropagateID":"","ReservedCode2":""}</vt:lpwstr>
  </property>
  <property fmtid="{D5CDD505-2E9C-101B-9397-08002B2CF9AE}" pid="3" name="ICV">
    <vt:lpwstr>835935B2A5C433390372686AF8C43434_42</vt:lpwstr>
  </property>
  <property fmtid="{D5CDD505-2E9C-101B-9397-08002B2CF9AE}" pid="4" name="KSOProductBuildVer">
    <vt:lpwstr>2052-12.1.23141.23141</vt:lpwstr>
  </property>
</Properties>
</file>