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embeddedFontLst>
    <p:embeddedFont>
      <p:font typeface="FZShuSong-Z01" panose="02010600030101010101" charset="-122"/>
      <p:regular r:id="rId15"/>
    </p:embeddedFont>
    <p:embeddedFont>
      <p:font typeface="FZYaYiHei GB18030L2 R" panose="02010600030101010101" charset="-122"/>
      <p:regular r:id="rId16"/>
    </p:embeddedFont>
    <p:embeddedFont>
      <p:font typeface="Noto Sans SC" panose="020B0200000000000000" pitchFamily="34" charset="-122"/>
      <p:regular r:id="rId17"/>
      <p:bold r:id="rId18"/>
    </p:embeddedFont>
    <p:embeddedFont>
      <p:font typeface="Inter" panose="02010600030101010101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045" autoAdjust="0"/>
  </p:normalViewPr>
  <p:slideViewPr>
    <p:cSldViewPr>
      <p:cViewPr varScale="1">
        <p:scale>
          <a:sx n="81" d="100"/>
          <a:sy n="81" d="100"/>
        </p:scale>
        <p:origin x="72" y="2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各位好，今天我要分享的是一位改变了整个人类文明走向的天才——艾伦·图灵。他的一生充满了传奇与悲剧：他是计算机科学的奠基人，是二战中扭转乾坤的密码破译者，也是人工智能概念的先知。然而，这样一位伟大的科学家，却在42岁时因社会的偏见而陨落。接下来，让我们一起走进图灵谜一样的人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我们每天都在使用电脑、手机和人工智能。但很少有人会追问：这些技术的思想源头来自哪里？事实上，这些问题都与同一个人有关。他改变了世界，却在42岁时离开人世。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图灵1912年出生于伦敦一个书香门第，但他的童年其实非常孤独。父亲是印度殖民地的小公务员，父母常年不在身边，他和哥哥被寄养在别人家里。不过，正是在这种'孤岛'式的环境中，图灵展现出了惊人的科学直觉。大家可能觉得3岁的小孩什么都不懂，但图灵3岁的时候就把自己的玩具埋进土里，想'种'出更多的玩具——这其实是一种朴素的科学实验思维。到了16岁，他已经能独立读懂爱因斯坦的相对论，还能自己推导力学定律。他的老师曾评价说，图灵解题从来不写步骤，思维像'袋鼠跳跃'一样直接看穿答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如果说童年塑造了图灵的思维方式，那么中学时代的一段友情则深刻影响了他的精神世界。克里斯托弗·莫科姆是图灵在谢伯恩中学的同学，也是他一生中唯一的知己。两人在数学和科学上志趣相投，莫科姆更是激励图灵考上剑桥国王学院的核心动力。然而，命运对图灵极其残酷——莫科姆因肺结核突然离世，这对年轻的图灵造成了巨大的精神冲击。从那以后，图灵开始痴迷于一个问题：人的意识能不能被复制？能不能用科学'复活'一个灵魂？这种对意识边界的执念，看似是一个悲伤少年的精神寄托，实际上却隐性奠定了他后来研究人工智能的初衷。可以说，AI这个概念的种子，最早是在一段友情和一次失去中萌芽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接下来我们进入图灵学术生涯中最辉煌的篇章。要理解图灵机的伟大，我们需要先了解20世纪初数学界的一个终极追问。当时，大数学家希尔伯特提出了著名的'判定问题'——是否存在一种机械过程，能够判定任何数学命题的真假？如果能找到这种方法，数学就完美了，所有问题都可以被'算出来'。然而，1931年哥德尔发表了不完备定理，证明数学体系本身就存在不可证明的命题，粉碎了数学完美的梦想。但问题还没有结束：到底哪些问题是可以计算的，哪些是不可计算的？1936年，24岁的图灵发表了他那篇划时代的论文，用一台想象中的机器回答了这个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那么，图灵机到底是什么？大家不要被这个名字吓到，它其实不是一台真正的机器，而是一个思想模型。想象一下你在做竖式乘法：你的眼睛和手就像'读写头'，草稿纸就像那条无限长的'纸带'，而你背熟的九九乘法表就是'规则表'。图灵机就由这三部分组成：一条无限长的纸带、一个读写头、一套规则表。读写头可以在纸带上读取和写入符号，根据规则表决定下一步动作。图灵证明了一个惊人的结论：只要给这台简单的机器足够的时间和纸带，它就能计算任何'可计算'的问题。更厉害的是，他证明了所有能计算的问题，都可以被这台最简单的机器计算。这就是'通用图灵机'的概念——你现在手里的笔记本电脑、手机，本质上都是一台图灵机，只是跑得更快、纸带更大而已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图灵的理论贡献奠定了计算机科学的基础，但真正让他成为英雄的，是二战期间他在布莱切利庄园的秘密工作。当时德军使用'恩尼格玛'密码机进行军事通讯，这种密码机的密钥组合多达一千五百万万亿种，靠人工破译根本不可能。盟军的大西洋航线因此屡遭德军潜艇重创。图灵敏锐地发现了一个微小的机械漏洞：恩尼格玛机有一个设计特性——一个字母永远不会被加密成它自己。这个看似不起眼的漏洞，被图灵用来大幅缩小搜索空间。他主导设计了'炸弹机'（Bombe），用机器算力实现暴力破解。图灵团队每月能有效破译8400条绝密情报，直接护航了诺曼底登陆等关键战役。丘吉尔曾评价说，图灵是二战胜利最重要的幕后推手，他的工作至少将战争缩短了两年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二战结束后，图灵将注意力转向了一个更深远的问题：机器能不能思考？1950年，他发表了那篇影响深远的论文《计算机器与智能》，提出了著名的'图灵测试'。测试的方法很简单：让一个人类评判者通过文字对话同时与一个人和一台机器交流，如果评判者无法分辨哪个是人、哪个是机器，那我们就应该承认这台机器具有智能。这个测试的伟大之处在于，它绕开了'什么是意识'这个哲学难题，用一个可操作的实验标准来定义智能。同年，图灵还研发了世界上第一个国际象棋AI程序，虽然受限于当时的算力，每走一步需要半小时，但这标志着机器博弈和人工智能的正式诞生。正是这些开创性的工作，让图灵被后世尊称为'人工智能之父'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接下来是图灵人生中最令人痛心的篇章。1952年，图灵因为与一名男子交往，被英国当时的法律判定犯有'严重猥亵罪'。他面临两个选择：入狱服刑，或者接受'化学阉割'——也就是定期注射雌激素。图灵选择了后者，但这一选择对他的身体和精神造成了毁灭性的摧残。他的安全许可被吊销，再也无法接触机密研究，学术事业被迫终结。一个刚刚为英国赢得战争的天才，转眼间被自己的祖国视为罪犯。1954年6月7日，图灵被发现死在家中床头，旁边放着一个咬了一口的苹果——这个苹果浸有氰化物。年仅42岁。虽然乔布斯后来否认苹果Logo与图灵有关，但这一联想已经成为科学史上最沉重的隐喻：一个改变了世界的天才，最终被偏见和狭隘吞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图灵去世后的半个多世纪里，他的名字几乎被公众遗忘。直到2009年，在民间请愿的推动下，时任英国首相戈登·布朗代表政府正式向图灵道歉，承认对他的判决是'不公正的'。2013年，英国女王伊丽莎白二世授予图灵'皇家赦免'。2017年，英国更通过了'图灵法案'，追溯赦免了历史上因数万条反同法律而被定罪的所有人。在学术领域，美国计算机协会(ACM)设立的'图灵奖'被誉为计算机界的诺贝尔奖，每年颁发给对计算科学做出最杰出贡献的学者，延续着图灵的精神。而英格兰银行更是将图灵的肖像印在了50英镑新钞上——这是以国家法定货币的形式，确立了他不可替代的历史地位。迟来的正义虽然无法挽回一条生命，但至少让后人记住了一个教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最后，我想和大家分享图灵留给我们的两个永恒启发。第一个关于认知的边界：图灵证明了有些问题是'不可计算'的——也就是著名的停机问题。这让人类明白，理性自有其边界，希尔伯特追求数学完美的梦想注定无法实现。这既是一种遗憾，也是一种解放——承认局限，才能找到真正的自由。第二个关于社会的宽容：图灵的悲剧告诉我们，天才往往因为特立独行而受到误解和迫害，一个社会的宽容度，在很大程度上决定了文明的进步速度。如果我们不能包容那些'不同'的人，我们失去的可能不仅仅是一个天才，而是整个未来的可能性。在曼彻斯特的图灵雕像上，刻着这样一句话：'数学不仅有真理，也有最高的美。'我想，图灵的一生也是如此——他用逻辑之美改变了世界，也用生命的悲剧之美，永远提醒着我们：对智慧、对个体、对差异，都应怀有最深的敬意。谢谢大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01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efault-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287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/>
          </a:blip>
          <a:srcRect l="440" r="440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0A0B">
              <a:alpha val="2196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1871344" y="2373809"/>
            <a:ext cx="8446266" cy="1508523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zh-CN" altLang="en-US" sz="5400" b="1" dirty="0">
                <a:ln/>
                <a:solidFill>
                  <a:srgbClr val="F1EFEA">
                    <a:alpha val="100000"/>
                  </a:srgbClr>
                </a:solidFill>
                <a:latin typeface="FZShuSong-Z01"/>
                <a:ea typeface="FZShuSong-Z01"/>
              </a:rPr>
              <a:t>一个走在时代前面的人</a:t>
            </a:r>
            <a:endParaRPr lang="en-US" sz="1100" dirty="0"/>
          </a:p>
          <a:p>
            <a:pPr algn="ctr"/>
            <a:r>
              <a:rPr sz="5400" b="1" i="0" strike="noStrike" dirty="0">
                <a:ln/>
                <a:solidFill>
                  <a:srgbClr val="F1EFEA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——</a:t>
            </a:r>
            <a:r>
              <a:rPr sz="5400" b="1" i="0" strike="noStrike" dirty="0" err="1">
                <a:ln/>
                <a:solidFill>
                  <a:srgbClr val="F1EFEA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艾伦·图灵</a:t>
            </a:r>
            <a:endParaRPr dirty="0"/>
          </a:p>
        </p:txBody>
      </p:sp>
      <p:sp>
        <p:nvSpPr>
          <p:cNvPr id="5" name="TextBox 5"/>
          <p:cNvSpPr txBox="1"/>
          <p:nvPr/>
        </p:nvSpPr>
        <p:spPr>
          <a:xfrm>
            <a:off x="2366371" y="4149030"/>
            <a:ext cx="7456211" cy="3351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600" b="0" i="0" strike="noStrike">
                <a:ln/>
                <a:solidFill>
                  <a:srgbClr val="F1EFEA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从图灵机到人工智能的奠基人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C2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16000" y="762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SC"/>
                <a:ea typeface="Noto Sans SC"/>
                <a:cs typeface="Arial"/>
                <a:sym typeface="Noto Sans SC"/>
              </a:rPr>
              <a:t>改变世界的人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6680" b="6680"/>
          <a:stretch>
            <a:fillRect/>
          </a:stretch>
        </p:blipFill>
        <p:spPr>
          <a:xfrm>
            <a:off x="1016000" y="2159000"/>
            <a:ext cx="3048000" cy="330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016000" y="5715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0196"/>
                  </a:srgbClr>
                </a:solidFill>
                <a:effectLst/>
                <a:uLnTx/>
                <a:uFillTx/>
                <a:latin typeface="Noto Sans SC"/>
                <a:ea typeface="Noto Sans SC"/>
                <a:cs typeface="Noto Sans SC"/>
                <a:sym typeface="Noto Sans SC"/>
              </a:rPr>
              <a:t>艾伦·麦席森·图灵 (Alan Mathison Turing, 1912-1954)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" name="Connector 6"/>
          <p:cNvCxnSpPr/>
          <p:nvPr/>
        </p:nvCxnSpPr>
        <p:spPr>
          <a:xfrm rot="5389582">
            <a:off x="2413000" y="4248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6500" y="23495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460999" y="2311400"/>
            <a:ext cx="1701799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SC"/>
                <a:ea typeface="Noto Sans SC"/>
                <a:cs typeface="Noto Sans SC"/>
                <a:sym typeface="Noto Sans SC"/>
              </a:rPr>
              <a:t>计算机理论基石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11" name="Connector 11"/>
          <p:cNvCxnSpPr/>
          <p:nvPr/>
        </p:nvCxnSpPr>
        <p:spPr>
          <a:xfrm rot="-23708">
            <a:off x="5016522" y="2914650"/>
            <a:ext cx="184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6500" y="34671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461000" y="34290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SC"/>
                <a:ea typeface="Noto Sans SC"/>
                <a:cs typeface="Noto Sans SC"/>
                <a:sym typeface="Noto Sans SC"/>
              </a:rPr>
              <a:t>人工智能先驱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17" name="Connector 17"/>
          <p:cNvCxnSpPr/>
          <p:nvPr/>
        </p:nvCxnSpPr>
        <p:spPr>
          <a:xfrm rot="-23708">
            <a:off x="5016522" y="4032250"/>
            <a:ext cx="184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6499" y="4680264"/>
            <a:ext cx="355600" cy="3556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5460999" y="4642164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SC"/>
                <a:ea typeface="Noto Sans SC"/>
                <a:cs typeface="Noto Sans SC"/>
                <a:sym typeface="Noto Sans SC"/>
              </a:rPr>
              <a:t>二战隐形功臣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23" name="Connector 23"/>
          <p:cNvCxnSpPr/>
          <p:nvPr/>
        </p:nvCxnSpPr>
        <p:spPr>
          <a:xfrm rot="-23708">
            <a:off x="5016521" y="5245414"/>
            <a:ext cx="184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0DDD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EARLY YEARS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7334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书香门第与"袋鼠式"思维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127635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599925" y="1314450"/>
            <a:ext cx="11589027" cy="56286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图灵在缺乏父母陪伴的孤岛式童年中展现出超越常理的科学直觉，从3岁的朴素实验到16岁独立推导力学定律，早慧背后</a:t>
            </a:r>
            <a:endParaRPr lang="en-US" sz="1100"/>
          </a:p>
          <a:p>
            <a:pPr algn="l"/>
            <a:r>
              <a:rPr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是一种跳过中间步骤、直达本质的思维方式。</a:t>
            </a: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alphaModFix/>
          </a:blip>
          <a:srcRect t="15820" b="15820"/>
          <a:stretch>
            <a:fillRect/>
          </a:stretch>
        </p:blipFill>
        <p:spPr>
          <a:xfrm>
            <a:off x="457086" y="2059186"/>
            <a:ext cx="4554936" cy="409396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TextBox 9"/>
          <p:cNvSpPr txBox="1"/>
          <p:nvPr/>
        </p:nvSpPr>
        <p:spPr>
          <a:xfrm>
            <a:off x="457086" y="6248400"/>
            <a:ext cx="4554936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艾伦·图灵，童年时期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5526244" y="2379017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5778296" y="2398067"/>
            <a:ext cx="5953422" cy="79370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1912年生于伦敦书香门第，父亲为印度殖民地小公务员，童年与哥哥寄养于他人家</a:t>
            </a:r>
            <a:r>
              <a:rPr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庭，孤僻性格中孕育出独立思考的能力</a:t>
            </a:r>
            <a:endParaRPr sz="1400" dirty="0"/>
          </a:p>
        </p:txBody>
      </p:sp>
      <p:sp>
        <p:nvSpPr>
          <p:cNvPr id="13" name="TextBox 13"/>
          <p:cNvSpPr txBox="1"/>
          <p:nvPr/>
        </p:nvSpPr>
        <p:spPr>
          <a:xfrm>
            <a:off x="5526244" y="3864322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778296" y="3883372"/>
            <a:ext cx="6108904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3</a:t>
            </a: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岁将玩具埋入土中试图“种植”更多玩具，展现出朴素但超前的科学实验</a:t>
            </a:r>
            <a:r>
              <a:rPr lang="zh-CN" alt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直觉</a:t>
            </a: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；16岁独</a:t>
            </a:r>
            <a:r>
              <a:rPr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立读懂爱因斯坦相对论并推导力学定律</a:t>
            </a:r>
            <a:endParaRPr sz="1400" dirty="0"/>
          </a:p>
        </p:txBody>
      </p:sp>
      <p:sp>
        <p:nvSpPr>
          <p:cNvPr id="15" name="TextBox 15"/>
          <p:cNvSpPr txBox="1"/>
          <p:nvPr/>
        </p:nvSpPr>
        <p:spPr>
          <a:xfrm>
            <a:off x="5778296" y="4409034"/>
            <a:ext cx="578201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300" b="0" i="0" strike="noStrike" dirty="0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3岁 · 16岁</a:t>
            </a:r>
            <a:endParaRPr lang="en-US" sz="1100" dirty="0"/>
          </a:p>
        </p:txBody>
      </p:sp>
      <p:sp>
        <p:nvSpPr>
          <p:cNvPr id="16" name="TextBox 16"/>
          <p:cNvSpPr txBox="1"/>
          <p:nvPr/>
        </p:nvSpPr>
        <p:spPr>
          <a:xfrm>
            <a:off x="5526244" y="5349627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5778296" y="5368677"/>
            <a:ext cx="6032704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老师评价其思维如"袋鼠跳跃</a:t>
            </a: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"——</a:t>
            </a:r>
            <a:r>
              <a:rPr lang="en-US" sz="14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解题从不写中间步骤，直接看穿答案本质，这种跳跃</a:t>
            </a:r>
            <a:r>
              <a:rPr sz="14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式思维贯穿了他一生的学术研究</a:t>
            </a:r>
            <a:endParaRPr sz="1400" dirty="0"/>
          </a:p>
        </p:txBody>
      </p:sp>
      <p:sp>
        <p:nvSpPr>
          <p:cNvPr id="18" name="TextBox 18"/>
          <p:cNvSpPr txBox="1"/>
          <p:nvPr/>
        </p:nvSpPr>
        <p:spPr>
          <a:xfrm>
            <a:off x="5778295" y="5962650"/>
            <a:ext cx="578201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300" b="0" i="0" strike="noStrike" dirty="0" err="1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袋鼠跳跃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Chapter 03 · 剑桥岁月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715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唯一的友情与精神寄托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37160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99925" y="1409700"/>
            <a:ext cx="11589027" cy="56286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1" strike="noStrike" dirty="0" err="1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中学挚友莫</a:t>
            </a:r>
            <a:r>
              <a:rPr lang="zh-CN" altLang="en-US" sz="1600" i="1" dirty="0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康</a:t>
            </a:r>
            <a:r>
              <a:rPr lang="en-US" sz="1600" b="0" i="1" strike="noStrike" dirty="0" err="1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的骤然离世不仅重塑了图灵的世界观，更激发了他对意识边界与"机器思维"的终生探索</a:t>
            </a:r>
            <a:r>
              <a:rPr lang="en-US" sz="1600" b="0" i="1" strike="noStrike" dirty="0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——</a:t>
            </a:r>
            <a:r>
              <a:rPr lang="en-US" sz="1600" b="0" i="1" strike="noStrike" dirty="0" err="1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这段悲剧性的</a:t>
            </a:r>
            <a:endParaRPr lang="en-US" sz="1100" dirty="0"/>
          </a:p>
          <a:p>
            <a:pPr algn="l"/>
            <a:r>
              <a:rPr sz="1600" b="0" i="1" strike="noStrike" dirty="0" err="1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友情，是图灵日后开创人工智能研究的精神原点</a:t>
            </a:r>
            <a:r>
              <a:rPr sz="1600" b="0" i="1" strike="noStrike" dirty="0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。</a:t>
            </a:r>
            <a:endParaRPr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/>
          </a:blip>
          <a:srcRect t="25" b="25"/>
          <a:stretch>
            <a:fillRect/>
          </a:stretch>
        </p:blipFill>
        <p:spPr>
          <a:xfrm>
            <a:off x="457086" y="2663726"/>
            <a:ext cx="4554936" cy="30372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TextBox 8"/>
          <p:cNvSpPr txBox="1"/>
          <p:nvPr/>
        </p:nvSpPr>
        <p:spPr>
          <a:xfrm>
            <a:off x="457086" y="5796260"/>
            <a:ext cx="4554936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剑桥大学国王学院——图灵求学与思想萌发之地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354837" y="2211586"/>
            <a:ext cx="6376881" cy="1848147"/>
          </a:xfrm>
          <a:prstGeom prst="rect">
            <a:avLst/>
          </a:prstGeom>
          <a:solidFill>
            <a:srgbClr val="E6E3D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5354837" y="2211586"/>
            <a:ext cx="6376881" cy="9525"/>
          </a:xfrm>
          <a:prstGeom prst="line">
            <a:avLst/>
          </a:prstGeom>
          <a:ln w="2857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5583380" y="2578447"/>
            <a:ext cx="591979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精神知己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583380" y="2873722"/>
            <a:ext cx="6148338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 err="1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中学同学克里斯托弗·莫</a:t>
            </a:r>
            <a:r>
              <a:rPr lang="zh-CN" altLang="en-US" sz="1200" b="0" i="0" strike="noStrike" dirty="0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康</a:t>
            </a:r>
            <a:r>
              <a:rPr lang="en-US" sz="1200" b="0" i="0" strike="noStrike" dirty="0" err="1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是图灵在数学与精神层面唯一的知己，两人共同探索科学问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题，莫</a:t>
            </a:r>
            <a:r>
              <a:rPr lang="zh-CN" altLang="en-US" sz="1200" b="0" i="0" strike="noStrike" dirty="0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康</a:t>
            </a:r>
            <a:r>
              <a:rPr sz="1200" b="0" i="0" strike="noStrike" dirty="0" err="1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也是激励图灵考入剑桥国王学院的核心动力</a:t>
            </a:r>
            <a:r>
              <a:rPr sz="1200" b="0" i="0" strike="noStrike" dirty="0">
                <a:ln/>
                <a:solidFill>
                  <a:srgbClr val="0A0A0B">
                    <a:alpha val="87843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。</a:t>
            </a:r>
            <a:endParaRPr dirty="0"/>
          </a:p>
        </p:txBody>
      </p:sp>
      <p:sp>
        <p:nvSpPr>
          <p:cNvPr id="13" name="TextBox 13"/>
          <p:cNvSpPr txBox="1"/>
          <p:nvPr/>
        </p:nvSpPr>
        <p:spPr>
          <a:xfrm>
            <a:off x="5583380" y="3521422"/>
            <a:ext cx="591979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Sherborne School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354837" y="4212134"/>
            <a:ext cx="6376881" cy="2188666"/>
          </a:xfrm>
          <a:prstGeom prst="rect">
            <a:avLst/>
          </a:prstGeom>
          <a:solidFill>
            <a:srgbClr val="E6E3D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5354837" y="4212134"/>
            <a:ext cx="6376881" cy="9525"/>
          </a:xfrm>
          <a:prstGeom prst="line">
            <a:avLst/>
          </a:prstGeom>
          <a:ln w="9525">
            <a:solidFill>
              <a:srgbClr val="CEC9BE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5583380" y="4412308"/>
            <a:ext cx="591979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挚友离世与意识追问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5583380" y="4726633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5835432" y="4745683"/>
            <a:ext cx="5670768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莫</a:t>
            </a:r>
            <a:r>
              <a:rPr lang="zh-CN" altLang="en-US"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康</a:t>
            </a:r>
            <a:r>
              <a:rPr lang="en-US"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因肺结核骤然离世，图灵深受打击，从此痴迷于"用科学复活灵魂"的命题，开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始探索意识能否被机器复制或模拟的边界问题</a:t>
            </a:r>
            <a:r>
              <a:rPr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。</a:t>
            </a:r>
            <a:endParaRPr dirty="0"/>
          </a:p>
        </p:txBody>
      </p:sp>
      <p:sp>
        <p:nvSpPr>
          <p:cNvPr id="19" name="TextBox 19"/>
          <p:cNvSpPr txBox="1"/>
          <p:nvPr/>
        </p:nvSpPr>
        <p:spPr>
          <a:xfrm>
            <a:off x="5583380" y="5377904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5835432" y="5396954"/>
            <a:ext cx="5667743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这种对意识本质的执念贯穿图灵一生，直接启发了他后来提出"机器能否思考"的核心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命题，成为人工智能研究的精神源头。</a:t>
            </a:r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5583380" y="6010126"/>
            <a:ext cx="591979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Can Machines Think?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ORIGIN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23900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数学界的终极追问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29540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80880" y="1333500"/>
            <a:ext cx="6200920" cy="27813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strike="noStrike" dirty="0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20世纪初数学界围绕'可计算性'展开的终极追问——</a:t>
            </a:r>
          </a:p>
          <a:p>
            <a:pPr algn="l">
              <a:defRPr/>
            </a:pPr>
            <a:endParaRPr lang="en-US" sz="1600" b="0" strike="noStrike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>
              <a:defRPr/>
            </a:pPr>
            <a:r>
              <a:rPr lang="en-US" sz="1600" b="0" strike="noStrike" dirty="0" err="1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从希尔伯特的完美梦想</a:t>
            </a:r>
            <a:r>
              <a:rPr lang="en-US" altLang="zh-CN" sz="1600" dirty="0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——</a:t>
            </a:r>
            <a:r>
              <a:rPr lang="zh-CN" altLang="zh-CN" sz="1600" dirty="0"/>
              <a:t>所有问题，是不是都能靠</a:t>
            </a:r>
            <a:r>
              <a:rPr lang="en-US" altLang="zh-CN" sz="1600" dirty="0"/>
              <a:t>“</a:t>
            </a:r>
            <a:r>
              <a:rPr lang="zh-CN" altLang="zh-CN" sz="1600" dirty="0"/>
              <a:t>算</a:t>
            </a:r>
            <a:r>
              <a:rPr lang="en-US" altLang="zh-CN" sz="1600" dirty="0"/>
              <a:t>”</a:t>
            </a:r>
            <a:r>
              <a:rPr lang="zh-CN" altLang="zh-CN" sz="1600" dirty="0"/>
              <a:t>来搞定？</a:t>
            </a:r>
          </a:p>
          <a:p>
            <a:pPr>
              <a:defRPr/>
            </a:pPr>
            <a:endParaRPr lang="en-US" altLang="zh-CN" sz="1600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 algn="l">
              <a:defRPr/>
            </a:pPr>
            <a:endParaRPr lang="en-US" sz="1600" b="0" strike="noStrike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>
              <a:defRPr/>
            </a:pPr>
            <a:r>
              <a:rPr lang="en-US" sz="1600" b="0" strike="noStrike" dirty="0" err="1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到哥德尔的不完备定理</a:t>
            </a:r>
            <a:r>
              <a:rPr lang="en-US" altLang="zh-CN" sz="1600" dirty="0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——</a:t>
            </a:r>
            <a:r>
              <a:rPr lang="zh-CN" altLang="en-US" sz="1600" dirty="0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既无法证明它对，也无法证明它错。</a:t>
            </a:r>
            <a:endParaRPr lang="en-US" altLang="zh-CN" sz="1600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 algn="l">
              <a:defRPr/>
            </a:pPr>
            <a:endParaRPr lang="en-US" sz="1600" b="0" strike="noStrike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 algn="l">
              <a:defRPr/>
            </a:pPr>
            <a:r>
              <a:rPr lang="en-US" sz="1600" b="0" strike="noStrike" dirty="0" err="1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图灵提供了一个</a:t>
            </a:r>
            <a:r>
              <a:rPr sz="1600" b="0" strike="noStrike" dirty="0" err="1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根本性的问题：什么叫做'算出来</a:t>
            </a:r>
            <a:r>
              <a:rPr sz="1600" b="0" strike="noStrike" dirty="0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’？</a:t>
            </a:r>
            <a:endParaRPr lang="en-US" sz="1600" b="0" strike="noStrike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 algn="l">
              <a:defRPr/>
            </a:pPr>
            <a:endParaRPr lang="en-US" sz="1600" dirty="0">
              <a:ln/>
              <a:solidFill>
                <a:srgbClr val="0A0A0B">
                  <a:alpha val="78039"/>
                </a:srgbClr>
              </a:solidFill>
              <a:latin typeface="+mn-ea"/>
              <a:cs typeface="FZYaYiHei GB18030L2 R"/>
            </a:endParaRPr>
          </a:p>
          <a:p>
            <a:pPr algn="l">
              <a:defRPr/>
            </a:pPr>
            <a:r>
              <a:rPr sz="1600" b="0" strike="noStrike" dirty="0" err="1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而图灵用一台想象中的机器给出了答案</a:t>
            </a:r>
            <a:r>
              <a:rPr sz="1600" b="0" strike="noStrike" dirty="0">
                <a:ln/>
                <a:solidFill>
                  <a:srgbClr val="0A0A0B">
                    <a:alpha val="78039"/>
                  </a:srgbClr>
                </a:solidFill>
                <a:latin typeface="+mn-ea"/>
                <a:cs typeface="FZYaYiHei GB18030L2 R"/>
              </a:rPr>
              <a:t>。</a:t>
            </a:r>
            <a:endParaRPr dirty="0">
              <a:latin typeface="+mn-ea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57086" y="5743724"/>
            <a:ext cx="9522" cy="457200"/>
          </a:xfrm>
          <a:prstGeom prst="line">
            <a:avLst/>
          </a:prstGeom>
          <a:ln w="952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599925" y="5772299"/>
            <a:ext cx="1113194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1936年24岁的图灵发表《论可计算数》，首次严格定义了'可计算'的边界，用一台思想实验中的机器</a:t>
            </a:r>
            <a:endParaRPr lang="en-US" sz="1100"/>
          </a:p>
          <a:p>
            <a:pPr algn="l"/>
            <a:r>
              <a:rPr sz="11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回答了理性计算的极限在哪里</a:t>
            </a: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>
            <a:alphaModFix/>
          </a:blip>
          <a:srcRect t="2236" b="2236"/>
          <a:stretch>
            <a:fillRect/>
          </a:stretch>
        </p:blipFill>
        <p:spPr>
          <a:xfrm>
            <a:off x="7075050" y="1211610"/>
            <a:ext cx="4570857" cy="401776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TextBox 18"/>
          <p:cNvSpPr txBox="1"/>
          <p:nvPr/>
        </p:nvSpPr>
        <p:spPr>
          <a:xfrm>
            <a:off x="7190826" y="5758633"/>
            <a:ext cx="457085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 dirty="0" err="1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大卫·希尔伯特（David</a:t>
            </a:r>
            <a:r>
              <a:rPr lang="en-US" sz="900" b="0" i="0" strike="noStrike" dirty="0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 Hilbert）· 20世纪初数学界的精神领袖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CONCEPT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715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图灵机——一台想象中的"万能机器"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39065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99925" y="1428750"/>
            <a:ext cx="11589027" cy="56286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图灵机并非实体机器，而是一个由纸带、读写头和规则表组成的极简思想模型；图灵证明了这台最简单的装置可以计算任</a:t>
            </a:r>
            <a:endParaRPr lang="en-US" sz="1100"/>
          </a:p>
          <a:p>
            <a:pPr algn="l"/>
            <a:r>
              <a:rPr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何"可计算"的问题，从而确立了现代通用计算机的理论原型。</a:t>
            </a: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457086" y="2669530"/>
            <a:ext cx="9522" cy="550366"/>
          </a:xfrm>
          <a:prstGeom prst="line">
            <a:avLst/>
          </a:prstGeom>
          <a:ln w="952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618970" y="2707630"/>
            <a:ext cx="11112896" cy="45615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图灵机由三大组件构成：一条无限长的纸带（存储）、一个读写头（读写与移动）、一套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规则表（状态转换），将复杂计算拆解为最基础的机械动作</a:t>
            </a: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57086" y="4078634"/>
            <a:ext cx="9522" cy="550366"/>
          </a:xfrm>
          <a:prstGeom prst="line">
            <a:avLst/>
          </a:prstGeom>
          <a:ln w="952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618970" y="4116734"/>
            <a:ext cx="11112896" cy="45615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生动比喻如同做竖式乘法——读写头是眼睛和手，纸带是草稿纸，规则表是九九乘法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表，极简结构却蕴含无限计算能力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57086" y="5487740"/>
            <a:ext cx="9522" cy="550366"/>
          </a:xfrm>
          <a:prstGeom prst="line">
            <a:avLst/>
          </a:prstGeom>
          <a:ln w="952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618970" y="5525840"/>
            <a:ext cx="11112896" cy="45615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图灵证明：只要有足够时间和纸带，这台机器可计算任何"可计算"问题；今天的笔记本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电脑本质上就是一台跑得更快、内存更大的图灵机</a:t>
            </a: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192702" y="2655242"/>
            <a:ext cx="4539164" cy="313030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extBox 14"/>
          <p:cNvSpPr txBox="1"/>
          <p:nvPr/>
        </p:nvSpPr>
        <p:spPr>
          <a:xfrm>
            <a:off x="7192702" y="5899845"/>
            <a:ext cx="4539164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图灵机概念模型——纸带、读写头与规则表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CHAPTER 06 · CRYPTOGRAPHY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334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用机器对抗机器——扭转二战的密码战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29540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80880" y="1333500"/>
            <a:ext cx="11608072" cy="56286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面对德军恩尼格玛密码机1500万亿种组合的算力绝境，图灵敏锐捕捉到'字母不加密为自身'的机械漏洞，主导研发炸弹机</a:t>
            </a:r>
            <a:endParaRPr lang="en-US" sz="1100"/>
          </a:p>
          <a:p>
            <a:pPr algn="l"/>
            <a:r>
              <a:rPr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以算力破局，每月破译8400条情报，被丘吉尔誉为二战胜利的关键推手。</a:t>
            </a: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alphaModFix/>
          </a:blip>
          <a:srcRect t="170" b="170"/>
          <a:stretch>
            <a:fillRect/>
          </a:stretch>
        </p:blipFill>
        <p:spPr>
          <a:xfrm>
            <a:off x="457086" y="2610743"/>
            <a:ext cx="4570857" cy="304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TextBox 8"/>
          <p:cNvSpPr txBox="1"/>
          <p:nvPr/>
        </p:nvSpPr>
        <p:spPr>
          <a:xfrm>
            <a:off x="457086" y="5753993"/>
            <a:ext cx="457085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恩尼格玛密码机（Enigma）实物 — 二战德军核心加密设备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332666" y="2116336"/>
            <a:ext cx="6399200" cy="1351954"/>
          </a:xfrm>
          <a:prstGeom prst="rect">
            <a:avLst/>
          </a:prstGeom>
          <a:solidFill>
            <a:srgbClr val="E8E5DE">
              <a:alpha val="100000"/>
            </a:srgbClr>
          </a:solidFill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5332666" y="2116336"/>
            <a:ext cx="6399200" cy="9525"/>
          </a:xfrm>
          <a:prstGeom prst="line">
            <a:avLst/>
          </a:prstGeom>
          <a:ln w="2857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5532642" y="2291358"/>
            <a:ext cx="342814" cy="2857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900" b="1" i="0" strike="noStrike">
                <a:ln/>
                <a:solidFill>
                  <a:srgbClr val="C49A6C">
                    <a:alpha val="100000"/>
                  </a:srgbClr>
                </a:solidFill>
                <a:latin typeface="Inter"/>
                <a:ea typeface="Inter"/>
                <a:cs typeface="Inter"/>
              </a:rPr>
              <a:t>01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6008773" y="2348508"/>
            <a:ext cx="5557341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算力绝境：</a:t>
            </a:r>
            <a:r>
              <a:rPr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德军恩尼格玛密码机拥有1500万亿种密钥组合，传统人工破译完全无力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应对，盟军大西洋护航编队屡遭德军潜艇重创</a:t>
            </a:r>
            <a:r>
              <a:rPr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。</a:t>
            </a:r>
            <a:endParaRPr dirty="0"/>
          </a:p>
        </p:txBody>
      </p:sp>
      <p:sp>
        <p:nvSpPr>
          <p:cNvPr id="13" name="AutoShape 13"/>
          <p:cNvSpPr/>
          <p:nvPr/>
        </p:nvSpPr>
        <p:spPr>
          <a:xfrm>
            <a:off x="5532642" y="2893219"/>
            <a:ext cx="5999250" cy="9525"/>
          </a:xfrm>
          <a:prstGeom prst="line">
            <a:avLst/>
          </a:prstGeom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5532642" y="3017044"/>
            <a:ext cx="5999250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0" strike="noStrike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1500万亿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332666" y="3582591"/>
            <a:ext cx="6399200" cy="1351954"/>
          </a:xfrm>
          <a:prstGeom prst="rect">
            <a:avLst/>
          </a:prstGeom>
          <a:solidFill>
            <a:srgbClr val="E8E5DE">
              <a:alpha val="100000"/>
            </a:srgbClr>
          </a:solidFill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5332666" y="3582591"/>
            <a:ext cx="6399200" cy="9525"/>
          </a:xfrm>
          <a:prstGeom prst="line">
            <a:avLst/>
          </a:prstGeom>
          <a:ln w="2857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5532642" y="3757612"/>
            <a:ext cx="342814" cy="2857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900" b="1" i="0" strike="noStrike">
                <a:ln/>
                <a:solidFill>
                  <a:srgbClr val="C49A6C">
                    <a:alpha val="100000"/>
                  </a:srgbClr>
                </a:solidFill>
                <a:latin typeface="Inter"/>
                <a:ea typeface="Inter"/>
                <a:cs typeface="Inter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6008773" y="3814762"/>
            <a:ext cx="5523120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机械漏洞：</a:t>
            </a:r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图灵发现恩尼格玛"字母不会加密成自身"的致命缺陷，主导设计炸弹机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（Bombe），以机器算力实现大规模暴力破解。</a:t>
            </a: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5532642" y="4359473"/>
            <a:ext cx="5999250" cy="9525"/>
          </a:xfrm>
          <a:prstGeom prst="line">
            <a:avLst/>
          </a:prstGeom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5532642" y="4483298"/>
            <a:ext cx="5999250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600" b="0" i="0" strike="noStrike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Bombe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332666" y="5048846"/>
            <a:ext cx="6399200" cy="1351954"/>
          </a:xfrm>
          <a:prstGeom prst="rect">
            <a:avLst/>
          </a:prstGeom>
          <a:solidFill>
            <a:srgbClr val="E8E5DE">
              <a:alpha val="100000"/>
            </a:srgbClr>
          </a:solidFill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5332666" y="5048846"/>
            <a:ext cx="6399200" cy="9525"/>
          </a:xfrm>
          <a:prstGeom prst="line">
            <a:avLst/>
          </a:prstGeom>
          <a:ln w="28575">
            <a:solidFill>
              <a:srgbClr val="C49A6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5532642" y="5223867"/>
            <a:ext cx="342814" cy="2857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900" b="1" i="0" strike="noStrike">
                <a:ln/>
                <a:solidFill>
                  <a:srgbClr val="C49A6C">
                    <a:alpha val="100000"/>
                  </a:srgbClr>
                </a:solidFill>
                <a:latin typeface="Inter"/>
                <a:ea typeface="Inter"/>
                <a:cs typeface="Inter"/>
              </a:rPr>
              <a:t>03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6008773" y="5281017"/>
            <a:ext cx="5557341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扭转战局：</a:t>
            </a:r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布莱切利庄园团队每月有效破译8400条绝密情报，直接护航诺曼底登陆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等关键战役，丘吉尔称图灵为"二战中最重要的人"。</a:t>
            </a: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5532642" y="5825729"/>
            <a:ext cx="5999250" cy="9525"/>
          </a:xfrm>
          <a:prstGeom prst="line">
            <a:avLst/>
          </a:prstGeom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5532642" y="5949552"/>
            <a:ext cx="5999250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0" strike="noStrike">
                <a:ln/>
                <a:solidFill>
                  <a:srgbClr val="C49A6C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8400条/月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THE TURING TEST · 1950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人工智能的先知——图灵测试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333500"/>
            <a:ext cx="9522" cy="590550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99925" y="1371600"/>
            <a:ext cx="11589027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图灵以1950年的《计算机器与智能》一文，用"图灵测试"为人工智能划定了哲学与工程的双重边界——绕开意识本质的争论，以可操</a:t>
            </a:r>
            <a:endParaRPr lang="en-US" sz="1100"/>
          </a:p>
          <a:p>
            <a:pPr algn="l"/>
            <a:r>
              <a:rPr sz="15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作的对话实验定义机器智能，奠定了AI研究的基石。</a:t>
            </a: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457086" y="2076450"/>
            <a:ext cx="6399200" cy="1365200"/>
          </a:xfrm>
          <a:prstGeom prst="roundRect">
            <a:avLst>
              <a:gd name="adj" fmla="val 3739"/>
            </a:avLst>
          </a:prstGeom>
          <a:solidFill>
            <a:srgbClr val="E8E5DE">
              <a:alpha val="100000"/>
            </a:srgbClr>
          </a:solidFill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695151" y="2378572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0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995858" y="2378572"/>
            <a:ext cx="5622362" cy="46434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1950年发表《计算机器与智能》，提出图灵测试：若机器在对话中让人类无法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分辨对方是人还是机器，则应承认其具有智能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57086" y="3555950"/>
            <a:ext cx="6399200" cy="1365200"/>
          </a:xfrm>
          <a:prstGeom prst="roundRect">
            <a:avLst>
              <a:gd name="adj" fmla="val 3739"/>
            </a:avLst>
          </a:prstGeom>
          <a:solidFill>
            <a:srgbClr val="E8E5DE">
              <a:alpha val="100000"/>
            </a:srgbClr>
          </a:solidFill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695151" y="3858072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0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995858" y="3858072"/>
            <a:ext cx="5657179" cy="46434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 err="1">
                <a:ln/>
                <a:solidFill>
                  <a:srgbClr val="0A0A0B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图灵测试的精妙之处在于绕开"什么是意识"的哲学争论，用可操作的实验标准为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机器智能划定判定边界，影响延续至今</a:t>
            </a:r>
            <a:endParaRPr dirty="0"/>
          </a:p>
        </p:txBody>
      </p:sp>
      <p:sp>
        <p:nvSpPr>
          <p:cNvPr id="15" name="AutoShape 15"/>
          <p:cNvSpPr/>
          <p:nvPr/>
        </p:nvSpPr>
        <p:spPr>
          <a:xfrm>
            <a:off x="457086" y="5035451"/>
            <a:ext cx="6399200" cy="1365200"/>
          </a:xfrm>
          <a:prstGeom prst="roundRect">
            <a:avLst>
              <a:gd name="adj" fmla="val 3739"/>
            </a:avLst>
          </a:prstGeom>
          <a:solidFill>
            <a:srgbClr val="E8E5DE">
              <a:alpha val="100000"/>
            </a:srgbClr>
          </a:solidFill>
          <a:ln w="9525">
            <a:solidFill>
              <a:srgbClr val="D0CDC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695151" y="5337573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10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995858" y="5337573"/>
            <a:ext cx="5622362" cy="46434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同年研发世界首个AI国际象棋程序，虽受限于算力每步需半小时，但标志着机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器博弈与人工智能从理论走向工程实践的开端</a:t>
            </a: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161009" y="2563266"/>
            <a:ext cx="4570857" cy="3103066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0" name="TextBox 20"/>
          <p:cNvSpPr txBox="1"/>
          <p:nvPr/>
        </p:nvSpPr>
        <p:spPr>
          <a:xfrm>
            <a:off x="7760934" y="5742534"/>
            <a:ext cx="3371007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图灵测试概念场景——人与机器的对话边界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CHAPTER VIII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334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陨落——咬了一口的毒苹果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25730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80880" y="1295400"/>
            <a:ext cx="11608072" cy="56286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图灵因性取向遭受当时英国法律的残酷迫害，被迫接受化学阉割后身心俱毁、事业终结，最终在42岁时以氰化物苹果自尽</a:t>
            </a:r>
            <a:endParaRPr lang="en-US" sz="1100"/>
          </a:p>
          <a:p>
            <a:pPr algn="l"/>
            <a:r>
              <a:rPr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——天才的陨落成为控诉社会偏见与狭隘道德的最沉重隐喻。</a:t>
            </a: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457086" y="2176910"/>
            <a:ext cx="16724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690985" y="2176910"/>
            <a:ext cx="616530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0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偏见与迫害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90985" y="2427387"/>
            <a:ext cx="11040881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1952年因同性恋倾向被判"严重猥亵罪"，面临入狱或化学阉割的抉择，被迫接受雌激素注</a:t>
            </a:r>
            <a:endParaRPr lang="en-US" sz="1100"/>
          </a:p>
          <a:p>
            <a:pPr algn="l"/>
            <a:r>
              <a:rPr sz="1200" b="0" i="0" strike="noStrike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射，身心遭受毁灭性摧残</a:t>
            </a: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457086" y="3361284"/>
            <a:ext cx="16724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690985" y="3380334"/>
            <a:ext cx="6165300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安全许可被吊销、学术事业被迫终结，一个刚为英国赢得战争的天才转眼被祖国视为罪犯</a:t>
            </a:r>
            <a:r>
              <a:rPr lang="en-US"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，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折射出时代的狭隘与残忍</a:t>
            </a:r>
            <a:endParaRPr dirty="0"/>
          </a:p>
        </p:txBody>
      </p:sp>
      <p:sp>
        <p:nvSpPr>
          <p:cNvPr id="12" name="AutoShape 12"/>
          <p:cNvSpPr/>
          <p:nvPr/>
        </p:nvSpPr>
        <p:spPr>
          <a:xfrm>
            <a:off x="457086" y="4215705"/>
            <a:ext cx="6399200" cy="9525"/>
          </a:xfrm>
          <a:prstGeom prst="rect">
            <a:avLst/>
          </a:prstGeom>
          <a:solidFill>
            <a:srgbClr val="CFCAB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457086" y="4514403"/>
            <a:ext cx="16724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690985" y="4514403"/>
            <a:ext cx="616530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0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毒苹果与永恒隐喻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90985" y="4764881"/>
            <a:ext cx="11040881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1954年图灵被发现死于家中床头，身旁放着一个浸有氰化物的、咬了一口的苹果，享年42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岁，死因被判定为自杀</a:t>
            </a:r>
            <a:endParaRPr dirty="0"/>
          </a:p>
        </p:txBody>
      </p:sp>
      <p:sp>
        <p:nvSpPr>
          <p:cNvPr id="16" name="TextBox 16"/>
          <p:cNvSpPr txBox="1"/>
          <p:nvPr/>
        </p:nvSpPr>
        <p:spPr>
          <a:xfrm>
            <a:off x="457086" y="5698778"/>
            <a:ext cx="16724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4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90985" y="5717828"/>
            <a:ext cx="6165300" cy="40570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这个咬过的苹果成为科学史上最沉重的视觉隐喻</a:t>
            </a:r>
            <a:r>
              <a:rPr lang="en-US" sz="12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——</a:t>
            </a:r>
            <a:r>
              <a:rPr lang="en-US"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天才陨落于偏见，人类文明为此付出了</a:t>
            </a:r>
            <a:endParaRPr lang="en-US" sz="1100" dirty="0"/>
          </a:p>
          <a:p>
            <a:pPr algn="l"/>
            <a:r>
              <a:rPr sz="12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无法弥补的代价</a:t>
            </a:r>
            <a:endParaRPr dirty="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alphaModFix/>
          </a:blip>
          <a:srcRect t="19823" b="19823"/>
          <a:stretch>
            <a:fillRect/>
          </a:stretch>
        </p:blipFill>
        <p:spPr>
          <a:xfrm>
            <a:off x="7161009" y="2040136"/>
            <a:ext cx="4570857" cy="411301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TextBox 19"/>
          <p:cNvSpPr txBox="1"/>
          <p:nvPr/>
        </p:nvSpPr>
        <p:spPr>
          <a:xfrm>
            <a:off x="7161009" y="6248400"/>
            <a:ext cx="457085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艾伦·图灵（1912–1954），生命最后阶段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EFE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1"/>
          <p:nvPr/>
        </p:nvSpPr>
        <p:spPr>
          <a:xfrm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60000"/>
                  </a:srgbClr>
                </a:solidFill>
                <a:latin typeface="Inter"/>
                <a:ea typeface="Inter"/>
                <a:cs typeface="Inter"/>
              </a:rPr>
              <a:t>Legacy &amp; Justice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457086" y="7334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ln/>
                <a:solidFill>
                  <a:srgbClr val="0A0A0B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迟来的正义与不朽遗产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314450"/>
            <a:ext cx="9522" cy="649486"/>
          </a:xfrm>
          <a:prstGeom prst="line">
            <a:avLst/>
          </a:prstGeom>
          <a:ln w="9525">
            <a:solidFill>
              <a:srgbClr val="C49A6C">
                <a:alpha val="78039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580880" y="1352550"/>
            <a:ext cx="11608072" cy="56286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历经半个世纪的沉寂，英国政府通过首相道歉、女王赦免与图灵法案完成了迟到的历史救赎；图灵奖延续其学术精神，50</a:t>
            </a:r>
            <a:endParaRPr lang="en-US" sz="1100"/>
          </a:p>
          <a:p>
            <a:pPr algn="l"/>
            <a:r>
              <a:rPr sz="1600" b="0" i="1" strike="noStrike">
                <a:ln/>
                <a:solidFill>
                  <a:srgbClr val="0A0A0B">
                    <a:alpha val="78039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英镑纸币铭记其肖像——国家以最高礼遇重新确立了这位科学巨匠的历史地位。</a:t>
            </a: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628493" y="2602558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4901"/>
                  </a:srgbClr>
                </a:solidFill>
                <a:latin typeface="Inter"/>
                <a:ea typeface="Inter"/>
                <a:cs typeface="Inter"/>
              </a:rPr>
              <a:t>01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880544" y="2612083"/>
            <a:ext cx="5804334" cy="38338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2009年英国首相布朗正式道歉承认判决不公，2013年女王授予皇家赦免，2017年"图灵法</a:t>
            </a:r>
            <a:r>
              <a:rPr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案"追溯赦免数万因历史反同法获罪者</a:t>
            </a:r>
            <a:endParaRPr sz="1400" dirty="0"/>
          </a:p>
        </p:txBody>
      </p:sp>
      <p:sp>
        <p:nvSpPr>
          <p:cNvPr id="9" name="TextBox 9"/>
          <p:cNvSpPr txBox="1"/>
          <p:nvPr/>
        </p:nvSpPr>
        <p:spPr>
          <a:xfrm>
            <a:off x="628493" y="4056162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4901"/>
                  </a:srgbClr>
                </a:solidFill>
                <a:latin typeface="Inter"/>
                <a:ea typeface="Inter"/>
                <a:cs typeface="Inter"/>
              </a:rPr>
              <a:t>02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80544" y="4065687"/>
            <a:ext cx="5804334" cy="38338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ACM设立的图灵奖被誉为"</a:t>
            </a:r>
            <a:r>
              <a:rPr lang="en-US" sz="14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计算机界诺贝尔奖</a:t>
            </a: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"，</a:t>
            </a:r>
            <a:r>
              <a:rPr lang="en-US" sz="14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每年颁发给计算科学最杰出贡献者，持续激</a:t>
            </a:r>
            <a:r>
              <a:rPr sz="1400" b="0" i="0" strike="noStrike" dirty="0" err="1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励全球学者在AI等领域探索未知</a:t>
            </a:r>
            <a:endParaRPr sz="1400" dirty="0"/>
          </a:p>
        </p:txBody>
      </p:sp>
      <p:sp>
        <p:nvSpPr>
          <p:cNvPr id="11" name="TextBox 11"/>
          <p:cNvSpPr txBox="1"/>
          <p:nvPr/>
        </p:nvSpPr>
        <p:spPr>
          <a:xfrm>
            <a:off x="628493" y="5509765"/>
            <a:ext cx="166348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4901"/>
                  </a:srgbClr>
                </a:solidFill>
                <a:latin typeface="Inter"/>
                <a:ea typeface="Inter"/>
                <a:cs typeface="Inter"/>
              </a:rPr>
              <a:t>03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80544" y="5519290"/>
            <a:ext cx="5804334" cy="38338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英格兰银行50英镑新钞印制图灵肖像及其手写二进制代码，以国家法定货币形式确立其不可</a:t>
            </a:r>
            <a:r>
              <a:rPr sz="1400" b="0" i="0" strike="noStrike" dirty="0">
                <a:ln/>
                <a:solidFill>
                  <a:srgbClr val="0A0A0B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替代的历史地位与国家记忆</a:t>
            </a:r>
            <a:endParaRPr sz="1400" dirty="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alphaModFix/>
          </a:blip>
          <a:srcRect t="24" b="24"/>
          <a:stretch>
            <a:fillRect/>
          </a:stretch>
        </p:blipFill>
        <p:spPr>
          <a:xfrm>
            <a:off x="7161009" y="2610743"/>
            <a:ext cx="4570857" cy="304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extBox 14"/>
          <p:cNvSpPr txBox="1"/>
          <p:nvPr/>
        </p:nvSpPr>
        <p:spPr>
          <a:xfrm>
            <a:off x="7161009" y="5753993"/>
            <a:ext cx="4570857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0A0A0B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英格兰银行50英镑新钞 · 图灵肖像与手写二进制代码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/>
          </a:blip>
          <a:srcRect l="440" r="440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0A0B">
              <a:alpha val="27843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5795703" y="2104132"/>
            <a:ext cx="6393249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ln/>
                <a:solidFill>
                  <a:srgbClr val="F1EFEA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The End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803941" y="2523232"/>
            <a:ext cx="8581070" cy="140196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4800" b="1" i="0" strike="noStrike">
                <a:ln/>
                <a:solidFill>
                  <a:srgbClr val="F1EFEA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数学不仅有真理，</a:t>
            </a:r>
            <a:endParaRPr lang="en-US" sz="1100"/>
          </a:p>
          <a:p>
            <a:pPr algn="ctr"/>
            <a:r>
              <a:rPr sz="4800" b="1" i="0" strike="noStrike">
                <a:ln/>
                <a:solidFill>
                  <a:srgbClr val="F1EFEA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也有最高的美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865933" y="4191893"/>
            <a:ext cx="457086" cy="9525"/>
          </a:xfrm>
          <a:prstGeom prst="rect">
            <a:avLst/>
          </a:prstGeom>
          <a:solidFill>
            <a:srgbClr val="C49A6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2462416" y="4468118"/>
            <a:ext cx="7264122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0" i="0" strike="noStrike">
                <a:ln/>
                <a:solidFill>
                  <a:srgbClr val="F1EFEA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致敬艾伦·图灵 (1912–1954)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1179</Words>
  <Application>Microsoft Office PowerPoint</Application>
  <PresentationFormat>宽屏</PresentationFormat>
  <Paragraphs>162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Inter</vt:lpstr>
      <vt:lpstr>Calibri</vt:lpstr>
      <vt:lpstr>FZShuSong-Z01</vt:lpstr>
      <vt:lpstr>FZYaYiHei GB18030L2 R</vt:lpstr>
      <vt:lpstr>Noto Sans SC</vt:lpstr>
      <vt:lpstr>Arial</vt:lpstr>
      <vt:lpstr>Office Theme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梦霞 余</cp:lastModifiedBy>
  <cp:revision>5</cp:revision>
  <dcterms:created xsi:type="dcterms:W3CDTF">2006-08-16T00:00:00Z</dcterms:created>
  <dcterms:modified xsi:type="dcterms:W3CDTF">2026-07-05T15:31:03Z</dcterms:modified>
</cp:coreProperties>
</file>